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2"/>
  </p:notesMasterIdLst>
  <p:sldIdLst>
    <p:sldId id="28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91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68929-278E-4F31-992F-B082FC3E82B2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B6EAC-68AD-4161-8D9C-0FA9CBD3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7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A4E-6F67-47FB-9F01-1FCEB0953811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B6F1-AAE5-4CA0-BAFA-D4A3547C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A4E-6F67-47FB-9F01-1FCEB0953811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B6F1-AAE5-4CA0-BAFA-D4A3547C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A4E-6F67-47FB-9F01-1FCEB0953811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B6F1-AAE5-4CA0-BAFA-D4A3547C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5A4E-6F67-47FB-9F01-1FCEB0953811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0B6F1-AAE5-4CA0-BAFA-D4A3547C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5A4E-6F67-47FB-9F01-1FCEB0953811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B6F1-AAE5-4CA0-BAFA-D4A3547C595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001-001-Nachalo-pravlenija-Petra-I-Vneshnjaja-politik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2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18" Type="http://schemas.openxmlformats.org/officeDocument/2006/relationships/slide" Target="slide13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16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22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23" Type="http://schemas.openxmlformats.org/officeDocument/2006/relationships/slide" Target="slide23.xml"/><Relationship Id="rId28" Type="http://schemas.openxmlformats.org/officeDocument/2006/relationships/image" Target="../media/image8.png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9.xml"/><Relationship Id="rId22" Type="http://schemas.openxmlformats.org/officeDocument/2006/relationships/slide" Target="slide17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51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gif"/><Relationship Id="rId5" Type="http://schemas.openxmlformats.org/officeDocument/2006/relationships/image" Target="../media/image54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vanessalee.ru/wp-content/uploads/2012/03/pervobyt.jpg" TargetMode="External"/><Relationship Id="rId13" Type="http://schemas.openxmlformats.org/officeDocument/2006/relationships/hyperlink" Target="http://inoschool.ru/images/stati/Deti7-9/3_Zemli/Zemledel30.jpg" TargetMode="External"/><Relationship Id="rId3" Type="http://schemas.openxmlformats.org/officeDocument/2006/relationships/hyperlink" Target="http://900igr.net/datai/istorija/Vneshnjaja-politika-Petra-1/0001-001-Nachalo-pravlenija-Petra-I-Vneshnjaja-politika.jpg-" TargetMode="External"/><Relationship Id="rId7" Type="http://schemas.openxmlformats.org/officeDocument/2006/relationships/hyperlink" Target="http://edikst.ru/misc/i/gallery/20016/556357.jpg" TargetMode="External"/><Relationship Id="rId12" Type="http://schemas.openxmlformats.org/officeDocument/2006/relationships/hyperlink" Target="http://900igr.net/datas/istorija/Zemledelie-i-skotovodstvo/0009-009-Priruchenie-zhivotnykh.jpg" TargetMode="External"/><Relationship Id="rId2" Type="http://schemas.openxmlformats.org/officeDocument/2006/relationships/hyperlink" Target="http://pptforschool.ru/fony/030.jpg" TargetMode="External"/><Relationship Id="rId16" Type="http://schemas.openxmlformats.org/officeDocument/2006/relationships/hyperlink" Target="http://elcode-blog.ru/wp-content/uploads/2014/04/011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chool41.tyumen-/" TargetMode="External"/><Relationship Id="rId11" Type="http://schemas.openxmlformats.org/officeDocument/2006/relationships/hyperlink" Target="http://wolcha.ru/uploads/posts/2015-11/1447923397_63.jpg" TargetMode="External"/><Relationship Id="rId5" Type="http://schemas.openxmlformats.org/officeDocument/2006/relationships/hyperlink" Target="http://boombob.ru/img/picture/Jul/06/19766cce5628055db324404c326bd2cf/12.jpg" TargetMode="External"/><Relationship Id="rId15" Type="http://schemas.openxmlformats.org/officeDocument/2006/relationships/hyperlink" Target="http://bigslide.ru/images/30/29510/960/img12.jpg" TargetMode="External"/><Relationship Id="rId10" Type="http://schemas.openxmlformats.org/officeDocument/2006/relationships/hyperlink" Target="http://bigslide.ru/images/30/29929/831/img6.jpg" TargetMode="External"/><Relationship Id="rId4" Type="http://schemas.openxmlformats.org/officeDocument/2006/relationships/hyperlink" Target="https://cdn.line.do/uploads/55203a20a171ec300efb698d_1428572539723_2048.jpg" TargetMode="External"/><Relationship Id="rId9" Type="http://schemas.openxmlformats.org/officeDocument/2006/relationships/hyperlink" Target="http://www.infovoronezh.ru/images/News/4520863318.jpg" TargetMode="External"/><Relationship Id="rId14" Type="http://schemas.openxmlformats.org/officeDocument/2006/relationships/hyperlink" Target="http://riverfishing.ru/img/2016/010911/1507989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m3-tub-ru.yandex.net/i?id=fbad8aef8c529e3db4bbe59855d528b9-l&amp;n=13" TargetMode="External"/><Relationship Id="rId13" Type="http://schemas.openxmlformats.org/officeDocument/2006/relationships/hyperlink" Target="http://wisdomofthetoga.com/wp-content/uploads/2015/02/Cerberus-300x164.png" TargetMode="External"/><Relationship Id="rId18" Type="http://schemas.openxmlformats.org/officeDocument/2006/relationships/hyperlink" Target="http://rogertallada.com/images/ngk_teseu.jpg" TargetMode="External"/><Relationship Id="rId3" Type="http://schemas.openxmlformats.org/officeDocument/2006/relationships/hyperlink" Target="https://fs00.infourok.ru/images/doc/226/33469/2/img16.jpg" TargetMode="External"/><Relationship Id="rId7" Type="http://schemas.openxmlformats.org/officeDocument/2006/relationships/hyperlink" Target="https://upload.wikimedia.org/wikipedia/commons/d/d1/Fenix-1.gif" TargetMode="External"/><Relationship Id="rId12" Type="http://schemas.openxmlformats.org/officeDocument/2006/relationships/hyperlink" Target="http://narodstory.net/images/mify-drevney-grecii.jpg" TargetMode="External"/><Relationship Id="rId17" Type="http://schemas.openxmlformats.org/officeDocument/2006/relationships/hyperlink" Target="https://ds03.infourok.ru/uploads/ex/04bd/0003c1c4-2cda500e/img25.jpg" TargetMode="External"/><Relationship Id="rId2" Type="http://schemas.openxmlformats.org/officeDocument/2006/relationships/hyperlink" Target="http://ru.wahooart.com/Art.nsf/O/8BWTJV/$File/John-William-Waterhouse-Ulysses-and-the-Sirens.JPG" TargetMode="External"/><Relationship Id="rId16" Type="http://schemas.openxmlformats.org/officeDocument/2006/relationships/hyperlink" Target="http://boysjoys.com/content/kids/images/7SP2D00Z.jpg" TargetMode="External"/><Relationship Id="rId20" Type="http://schemas.openxmlformats.org/officeDocument/2006/relationships/hyperlink" Target="http://www.ice-nut.ru/greece/greece01703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yd.ru/uploads/films/gallery/24000/23197_cover.jpeg" TargetMode="External"/><Relationship Id="rId11" Type="http://schemas.openxmlformats.org/officeDocument/2006/relationships/hyperlink" Target="http://webspace.webring.com/people/cf/fantasy_cj/centstag.gif" TargetMode="External"/><Relationship Id="rId5" Type="http://schemas.openxmlformats.org/officeDocument/2006/relationships/hyperlink" Target="https://st.weblancer.net/download/805789.jpg" TargetMode="External"/><Relationship Id="rId15" Type="http://schemas.openxmlformats.org/officeDocument/2006/relationships/hyperlink" Target="http://ringtonymp3.ru/photos/luk-s-strelami-dlya-detey-64185-large.jpg" TargetMode="External"/><Relationship Id="rId10" Type="http://schemas.openxmlformats.org/officeDocument/2006/relationships/hyperlink" Target="http://objectovator.ru/photos/mify-drevney-gretsii-ob-afrodite-dlya-detey-38114-large.jpg" TargetMode="External"/><Relationship Id="rId19" Type="http://schemas.openxmlformats.org/officeDocument/2006/relationships/hyperlink" Target="http://3.bp.blogspot.com/-eB_Deks7eSE/VABfqyod3-I/AAAAAAAAHqs/g_6rM4j5-jg/s1600/Hercules_304.gif" TargetMode="External"/><Relationship Id="rId4" Type="http://schemas.openxmlformats.org/officeDocument/2006/relationships/hyperlink" Target="https://im1-tub-ru.yandex.net/i?id=57e4f9db017e93bce2bedba22bf44f7d-l&amp;n=13" TargetMode="External"/><Relationship Id="rId9" Type="http://schemas.openxmlformats.org/officeDocument/2006/relationships/hyperlink" Target="http://previews.123rf.com/images/sharpner/sharpner0810/sharpner081000005/3778580-Mythology-Griffin-Stock-Photo-griffin.jpg" TargetMode="External"/><Relationship Id="rId14" Type="http://schemas.openxmlformats.org/officeDocument/2006/relationships/hyperlink" Target="https://im2-tub-ru.yandex.net/i?id=dd312e983972d14443791c3c1f344abe-l&amp;n=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20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1916832"/>
            <a:ext cx="489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5" name="Рисунок 54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5877274"/>
            <a:ext cx="2405814" cy="320775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413" y="5933513"/>
            <a:ext cx="1080120" cy="2420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35696" y="908720"/>
            <a:ext cx="6167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ЗНАТОКИ  ИСТОРИИ</a:t>
            </a:r>
            <a:endParaRPr lang="ru-RU" sz="5400" dirty="0"/>
          </a:p>
        </p:txBody>
      </p:sp>
      <p:pic>
        <p:nvPicPr>
          <p:cNvPr id="27" name="Рисунок 26" descr="people (1197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3528" y="476672"/>
            <a:ext cx="1440160" cy="1882697"/>
          </a:xfrm>
          <a:prstGeom prst="rect">
            <a:avLst/>
          </a:prstGeom>
        </p:spPr>
      </p:pic>
      <p:pic>
        <p:nvPicPr>
          <p:cNvPr id="28" name="Рисунок 27" descr="146592551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628800"/>
            <a:ext cx="2036292" cy="1656184"/>
          </a:xfrm>
          <a:prstGeom prst="rect">
            <a:avLst/>
          </a:prstGeom>
        </p:spPr>
      </p:pic>
      <p:pic>
        <p:nvPicPr>
          <p:cNvPr id="29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429000"/>
            <a:ext cx="2021218" cy="237626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i (25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204864"/>
            <a:ext cx="27750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4" y="1052738"/>
            <a:ext cx="69127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Занятие древнего человека, возникшее из охоты.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28" y="4869160"/>
            <a:ext cx="1368152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406407"/>
            <a:ext cx="7059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ХОЗЯЙСТВО ДРЕВНЕГО ЧЕЛОВЕКА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258152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0" y="220486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Скотоводство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0009-009-Priruchenie-zhivotnykh.jpg"/>
          <p:cNvPicPr>
            <a:picLocks noChangeAspect="1"/>
          </p:cNvPicPr>
          <p:nvPr/>
        </p:nvPicPr>
        <p:blipFill>
          <a:blip r:embed="rId7" cstate="print"/>
          <a:srcRect l="14280" t="16738" r="22122" b="27959"/>
          <a:stretch>
            <a:fillRect/>
          </a:stretch>
        </p:blipFill>
        <p:spPr>
          <a:xfrm>
            <a:off x="2411760" y="2492896"/>
            <a:ext cx="49685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4" y="1052738"/>
            <a:ext cx="6984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Занятие древнего человека, возникшее из собирательства.  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28" y="4869160"/>
            <a:ext cx="1368152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406407"/>
            <a:ext cx="69877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ХОЗЯЙСТВО ДРЕВНЕГО ЧЕЛОВЕКА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013176"/>
            <a:ext cx="1258152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2204864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Земледелие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Zemledel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2564905"/>
            <a:ext cx="5178152" cy="316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124746"/>
            <a:ext cx="79208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 Орудие труда земледельца  6-5 тыс. лет назад, появившееся в результате усовершенствования мотыги.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4869161"/>
            <a:ext cx="1296144" cy="15366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406407"/>
            <a:ext cx="7059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ХОЗЯЙСТВО ДРЕВНЕГО ЧЕЛОВЕКА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085184"/>
            <a:ext cx="1258152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Плуг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011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636912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1124744"/>
            <a:ext cx="76490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Как звали  юношу, забывшего совет отца и  погибшего от жарких лучей солнца.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869160"/>
            <a:ext cx="1691680" cy="198884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МИФЫ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53136"/>
            <a:ext cx="1285678" cy="2204864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0" y="3068960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Икар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img16.jpg"/>
          <p:cNvPicPr>
            <a:picLocks noChangeAspect="1"/>
          </p:cNvPicPr>
          <p:nvPr/>
        </p:nvPicPr>
        <p:blipFill>
          <a:blip r:embed="rId7" cstate="print"/>
          <a:srcRect l="23225" t="5901" r="27163" b="32150"/>
          <a:stretch>
            <a:fillRect/>
          </a:stretch>
        </p:blipFill>
        <p:spPr>
          <a:xfrm>
            <a:off x="3131840" y="2564904"/>
            <a:ext cx="422894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8" y="1124746"/>
            <a:ext cx="8003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Как называли птиц с женским лицом, заманивающих своим пением моряков?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869160"/>
            <a:ext cx="1691680" cy="198884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МИФЫ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97152"/>
            <a:ext cx="1331640" cy="206084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9554" y="2564904"/>
            <a:ext cx="198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Сирены.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John-William-Waterhouse-Ulysses-and-the-Sire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2420889"/>
            <a:ext cx="4896544" cy="319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9512" y="1196752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Кто подарил людям огонь?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2"/>
            <a:ext cx="1691680" cy="206084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МИФЫ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5" y="2636912"/>
            <a:ext cx="2632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Прометей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23197_cover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492896"/>
            <a:ext cx="4572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1124746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Какая богиня носила имя </a:t>
            </a:r>
            <a:r>
              <a:rPr lang="ru-RU" sz="2800" b="1" dirty="0" err="1" smtClean="0">
                <a:solidFill>
                  <a:srgbClr val="FF0000"/>
                </a:solidFill>
              </a:rPr>
              <a:t>Пенорождённая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2"/>
            <a:ext cx="1691680" cy="206084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МИФЫ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8" y="2852936"/>
            <a:ext cx="2560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Афродита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mify-drevney-gretsii-ob-afrodite-dlya-detey-38114-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132857"/>
            <a:ext cx="3600400" cy="418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196754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Кто являлся верховным богом Греции?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2"/>
            <a:ext cx="1691680" cy="206084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МИФЫ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9514" y="3140968"/>
            <a:ext cx="1912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Зевс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mify-drevney-grec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10" y="1844825"/>
            <a:ext cx="4204225" cy="472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6" y="1124746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Дикие существа, полулюди-полукони, обитатели гор и лесов.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2"/>
            <a:ext cx="1691680" cy="206084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Мифические животные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4" y="2924944"/>
            <a:ext cx="2272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Кентавр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centsta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132857"/>
            <a:ext cx="3672408" cy="39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76490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Чудовище с лицом и грудью женщины, телом льва и крыльями птицы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869160"/>
            <a:ext cx="1691680" cy="198883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6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МИФИЧЕСКИЕ ЖИВОТНЫЕ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3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75656" cy="2132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2492897"/>
            <a:ext cx="316835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Сфинкс</a:t>
            </a:r>
          </a:p>
          <a:p>
            <a:pPr eaLnBrk="1" hangingPunct="1">
              <a:spcBef>
                <a:spcPct val="20000"/>
              </a:spcBef>
            </a:pPr>
            <a:endParaRPr lang="ru-RU" sz="2800" i="1" dirty="0"/>
          </a:p>
        </p:txBody>
      </p:sp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234888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4701" y="1844253"/>
            <a:ext cx="719137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1326" y="1844253"/>
            <a:ext cx="719137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7951" y="1844253"/>
            <a:ext cx="719137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1"/>
            <a:ext cx="719138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4701" y="2708921"/>
            <a:ext cx="719137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41326" y="2708921"/>
            <a:ext cx="719137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77951" y="2708921"/>
            <a:ext cx="719137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1"/>
            <a:ext cx="719138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6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05016" y="4437116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41646" y="4437116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78271" y="4437116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4" name="AutoShap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6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5" name="AutoShape 6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20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005016" y="3577168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41646" y="3577168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8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8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12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004701" y="5301212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12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12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12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560" y="1844253"/>
            <a:ext cx="2880320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smtClean="0"/>
              <a:t>ДРЕВНИЙ человек</a:t>
            </a:r>
            <a:endParaRPr lang="ru-RU" sz="2400" b="1" cap="all" dirty="0"/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611560" y="5301209"/>
            <a:ext cx="2880000" cy="792163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/>
              <a:t>УГАДАЙКА</a:t>
            </a:r>
            <a:endParaRPr lang="ru-RU" sz="24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880" y="3577168"/>
            <a:ext cx="2880000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/>
              <a:t>МИФЫ</a:t>
            </a:r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560" y="2708921"/>
            <a:ext cx="2880000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/>
              <a:t>Хозяйство </a:t>
            </a:r>
          </a:p>
          <a:p>
            <a:pPr algn="ctr"/>
            <a:r>
              <a:rPr lang="ru-RU" sz="2000" b="1" cap="all" dirty="0" smtClean="0"/>
              <a:t>древнего человека</a:t>
            </a:r>
            <a:endParaRPr lang="ru-RU" sz="20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880" y="4438701"/>
            <a:ext cx="2880000" cy="719139"/>
          </a:xfrm>
          <a:prstGeom prst="bevel">
            <a:avLst>
              <a:gd name="adj" fmla="val 7727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/>
              <a:t>МИФИЧЕСКИЕ </a:t>
            </a:r>
          </a:p>
          <a:p>
            <a:pPr algn="ctr"/>
            <a:r>
              <a:rPr lang="ru-RU" sz="2000" b="1" cap="all" dirty="0" smtClean="0"/>
              <a:t>ЖИВОТНЫЕ</a:t>
            </a:r>
            <a:endParaRPr lang="ru-RU" sz="20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75656" y="476672"/>
            <a:ext cx="613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 игра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6" y="1124745"/>
            <a:ext cx="80648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Волшебная птица похожа на орла в огненном оперении, живет 500 лет; когда приходит срок, вьет себе гнездо на вершине пальмы   и там умирает(по одной из версий , сжигает сама себя).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2"/>
            <a:ext cx="1691680" cy="206084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МИФИЧЕСКИЕ ЖИВОТНЫЕ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2" y="3429000"/>
            <a:ext cx="1912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Феникс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Fenix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3501009"/>
            <a:ext cx="3371850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1124746"/>
            <a:ext cx="7200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Чудовища с крыльями птицы, клювом  орла и телом льва. 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4"/>
            <a:ext cx="1691680" cy="206084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МИФИЧЕСКИЕ ЖИВОТНЫЕ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6" y="2636912"/>
            <a:ext cx="2560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Грифоны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3778580-Mythology-Griffin-Stock-Photo-griff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2276872"/>
            <a:ext cx="447232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1196753"/>
            <a:ext cx="799288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Страж Аида, трехголовый пес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со змеиным хвостом.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797154"/>
            <a:ext cx="1691680" cy="206084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МИФИЧЕСКИЕ ЖИВОТНЫЕ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1403648" cy="213285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420889"/>
            <a:ext cx="295232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Кербер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или Цербер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 descr="Cerberus-300x16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2708920"/>
            <a:ext cx="461026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268762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Оружие древнего охотника и овощ на грядке.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30" y="4869161"/>
            <a:ext cx="1392609" cy="198884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УГАДАЙ-КА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229200"/>
            <a:ext cx="1182662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708920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Лук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luk-s-strelami-dlya-detey-64185-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6" y="2420889"/>
            <a:ext cx="2657847" cy="31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1124746"/>
            <a:ext cx="76490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  римской мифологии бог и герой (соответствует греческому Гераклу) и овсяные хлопья.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30" y="4869161"/>
            <a:ext cx="1392609" cy="198884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УГАДАЙ-КА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157192"/>
            <a:ext cx="1182662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28" y="2924944"/>
            <a:ext cx="4248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Геркулес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Рисунок 13" descr="7SP2D00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2132856"/>
            <a:ext cx="3672408" cy="428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124746"/>
            <a:ext cx="81369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Жилище древнего человека на равнине и лёгкая постройка из жердей, кольев, покрытая ветками, соломой.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4869161"/>
            <a:ext cx="1440160" cy="198884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УГАДАЙ-КА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157192"/>
            <a:ext cx="1182662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530" y="2780928"/>
            <a:ext cx="2344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Шалаш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Рисунок 13" descr="img25.jpg"/>
          <p:cNvPicPr>
            <a:picLocks noChangeAspect="1"/>
          </p:cNvPicPr>
          <p:nvPr/>
        </p:nvPicPr>
        <p:blipFill>
          <a:blip r:embed="rId7" cstate="print"/>
          <a:srcRect l="39347" t="5829" b="8190"/>
          <a:stretch>
            <a:fillRect/>
          </a:stretch>
        </p:blipFill>
        <p:spPr>
          <a:xfrm>
            <a:off x="3563888" y="2564905"/>
            <a:ext cx="3635896" cy="386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4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9512" y="1124746"/>
            <a:ext cx="80648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Свирепый обитатель лабиринта и чудовище с туловищем человека и головой быка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30" y="4869161"/>
            <a:ext cx="1392609" cy="198884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УГАДАЙ-КА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157192"/>
            <a:ext cx="1182662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9514" y="2708920"/>
            <a:ext cx="2704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Минотавр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Рисунок 13" descr="ngk_teseu.jpg"/>
          <p:cNvPicPr>
            <a:picLocks noChangeAspect="1"/>
          </p:cNvPicPr>
          <p:nvPr/>
        </p:nvPicPr>
        <p:blipFill>
          <a:blip r:embed="rId7" cstate="print"/>
          <a:srcRect l="50840"/>
          <a:stretch>
            <a:fillRect/>
          </a:stretch>
        </p:blipFill>
        <p:spPr>
          <a:xfrm>
            <a:off x="3275856" y="2204865"/>
            <a:ext cx="4214242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268762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Обитель греческих богов и гора в Греции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28" y="4869161"/>
            <a:ext cx="1368152" cy="198884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УГАДАЙКА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157192"/>
            <a:ext cx="1182662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8" y="2708920"/>
            <a:ext cx="1768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Олимп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 descr="greece017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44824"/>
            <a:ext cx="3888432" cy="269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.jpg"/>
          <p:cNvPicPr>
            <a:picLocks noChangeAspect="1"/>
          </p:cNvPicPr>
          <p:nvPr/>
        </p:nvPicPr>
        <p:blipFill>
          <a:blip r:embed="rId8" cstate="print"/>
          <a:srcRect l="42125"/>
          <a:stretch>
            <a:fillRect/>
          </a:stretch>
        </p:blipFill>
        <p:spPr>
          <a:xfrm>
            <a:off x="2051720" y="3429000"/>
            <a:ext cx="3240360" cy="314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2" y="1124744"/>
            <a:ext cx="3855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>
                <a:hlinkClick r:id="rId2"/>
              </a:rPr>
              <a:t>http://pptforschool.ru/fony/030.jpg</a:t>
            </a:r>
            <a:r>
              <a:rPr lang="ru-RU" sz="1600" dirty="0"/>
              <a:t> -свиток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hlinkClick r:id="rId3"/>
              </a:rPr>
              <a:t>http://900igr.net/datai/istorija/Vneshnjaja-politika-Petra-1/0001-001-Nachalo-pravlenija-Petra-I-Vneshnjaja-politika.jpg-</a:t>
            </a:r>
            <a:r>
              <a:rPr lang="ru-RU" sz="1600" dirty="0"/>
              <a:t> шаблон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https://cdn.line.do/uploads/55203a20a171ec300efb698d_1428572539723_2048.jpg</a:t>
            </a:r>
            <a:r>
              <a:rPr lang="ru-RU" sz="1600" dirty="0" smtClean="0"/>
              <a:t> -в пещере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1683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http://boombob.ru/img/picture/Jul/06/19766cce5628055db324404c326bd2cf/12.jpg</a:t>
            </a:r>
            <a:r>
              <a:rPr lang="ru-RU" sz="1600" dirty="0" smtClean="0"/>
              <a:t> -древний человек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2088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http://school41.tyumen-</a:t>
            </a:r>
            <a:r>
              <a:rPr lang="ru-RU" sz="1600" dirty="0" smtClean="0"/>
              <a:t> мамонтёнок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7089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http://edikst.ru/misc/i/gallery/20016/556357.jpg</a:t>
            </a:r>
            <a:r>
              <a:rPr lang="ru-RU" sz="1600" dirty="0" smtClean="0"/>
              <a:t> -охота на мамонта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2" y="188641"/>
            <a:ext cx="12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Ресурсы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06896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8"/>
              </a:rPr>
              <a:t>http://vanessalee.ru/wp-content/uploads/2012/03/pervobyt.jpg</a:t>
            </a:r>
            <a:r>
              <a:rPr lang="ru-RU" sz="1600" dirty="0" smtClean="0"/>
              <a:t> - охота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35699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http://www.infovoronezh.ru/images/News/4520863318.jpg</a:t>
            </a:r>
            <a:r>
              <a:rPr lang="ru-RU" sz="1600" dirty="0" smtClean="0"/>
              <a:t> - собирательство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64502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0"/>
              </a:rPr>
              <a:t>http://bigslide.ru/images/30/29929/831/img6.jpg</a:t>
            </a:r>
            <a:r>
              <a:rPr lang="ru-RU" sz="1600" dirty="0" smtClean="0"/>
              <a:t> - орудия труда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393305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1"/>
              </a:rPr>
              <a:t>http://wolcha.ru/uploads/posts/2015-11/1447923397_63.jpg</a:t>
            </a:r>
            <a:r>
              <a:rPr lang="ru-RU" sz="1600" dirty="0" smtClean="0"/>
              <a:t> -домашнее животное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29309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hlinkClick r:id="rId12"/>
              </a:rPr>
              <a:t>http://900igr.net/datas/istorija/Zemledelie-i-skotovodstvo/0009-009-Priruchenie-zhivotnykh.jpg</a:t>
            </a:r>
            <a:r>
              <a:rPr lang="ru-RU" sz="1600" dirty="0" smtClean="0"/>
              <a:t> - скотоводство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79715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hlinkClick r:id="rId13"/>
              </a:rPr>
              <a:t>http://inoschool.ru/images/stati/Deti7-9/3_Zemli/Zemledel30.jpg</a:t>
            </a:r>
            <a:r>
              <a:rPr lang="ru-RU" sz="1600" dirty="0" smtClean="0"/>
              <a:t> - земледелие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508518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http://riverfishing.ru/img/2016/010911/1507989</a:t>
            </a:r>
            <a:r>
              <a:rPr lang="ru-RU" dirty="0" smtClean="0"/>
              <a:t> - лодка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544522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http://bigslide.ru/images/30/29510/960/img12.jpg</a:t>
            </a:r>
            <a:r>
              <a:rPr lang="ru-RU" dirty="0" smtClean="0"/>
              <a:t>–изготовление посуды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8052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http://elcode-blog.ru/wp-content/uploads/2014/04/0114.jpg</a:t>
            </a:r>
            <a:r>
              <a:rPr lang="ru-RU" dirty="0" smtClean="0"/>
              <a:t> -плуг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http://ru.wahooart.com/Art.nsf/O/8BWTJV/$File/John-William-Waterhouse-Ulysses-and-the-Sirens.JPG</a:t>
            </a:r>
            <a:r>
              <a:rPr lang="ru-RU" sz="1600" dirty="0" smtClean="0"/>
              <a:t> -сирены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https://fs00.infourok.ru/images/doc/226/33469/2/img16.jpg</a:t>
            </a:r>
            <a:r>
              <a:rPr lang="ru-RU" sz="1600" dirty="0" smtClean="0"/>
              <a:t> - Икар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https://im1-tub-ru.yandex.net/i?id=57e4f9db017e93bce2bedba22bf44f7d-l&amp;n=13</a:t>
            </a:r>
            <a:r>
              <a:rPr lang="ru-RU" sz="1600" dirty="0" smtClean="0"/>
              <a:t> Пегас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4788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https://st.weblancer.net/download/805789.jpg</a:t>
            </a:r>
            <a:r>
              <a:rPr lang="ru-RU" sz="1600" dirty="0" smtClean="0"/>
              <a:t> -Геракл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http://fryd.ru/uploads/films/gallery/24000/23197_cover.jpeg</a:t>
            </a:r>
            <a:r>
              <a:rPr lang="ru-RU" sz="1600" dirty="0" smtClean="0"/>
              <a:t> Прометей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1683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https://upload.wikimedia.org/wikipedia/commons/d/d1/Fenix-1.gif</a:t>
            </a:r>
            <a:r>
              <a:rPr lang="ru-RU" sz="1600" dirty="0" smtClean="0"/>
              <a:t> -Феникс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8"/>
              </a:rPr>
              <a:t>https://im3-tub-ru.yandex.net/i?id=fbad8aef8c529e3db4bbe59855d528b9-l&amp;n=13</a:t>
            </a:r>
            <a:r>
              <a:rPr lang="ru-RU" sz="1600" dirty="0" smtClean="0"/>
              <a:t> -сфинкс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9289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http://previews.123rf.com/images/sharpner/sharpner0810/sharpner081000005/3778580-Mythology-Griffin-Stock-Photo-griffin.jpg</a:t>
            </a:r>
            <a:r>
              <a:rPr lang="ru-RU" sz="1600" dirty="0" smtClean="0"/>
              <a:t> -грифон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9695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0"/>
              </a:rPr>
              <a:t>http://objectovator.ru/photos/mify-drevney-gretsii-ob-afrodite-dlya-detey-38114-large.jpg</a:t>
            </a:r>
            <a:r>
              <a:rPr lang="ru-RU" sz="1600" dirty="0" smtClean="0"/>
              <a:t> -Афродита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01008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1"/>
              </a:rPr>
              <a:t>http://webspace.webring.com/people/cf/fantasy_cj/centstag.gif</a:t>
            </a:r>
            <a:r>
              <a:rPr lang="ru-RU" sz="1600" dirty="0" smtClean="0"/>
              <a:t>  Кентавр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703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2"/>
              </a:rPr>
              <a:t>http://narodstory.net/images/mify-drevney-grecii.jpg</a:t>
            </a:r>
            <a:r>
              <a:rPr lang="ru-RU" sz="1600" dirty="0" smtClean="0"/>
              <a:t> Зевс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00506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3"/>
              </a:rPr>
              <a:t>http://wisdomofthetoga.com/wp-content/uploads/2015/02/Cerberus-300x164.png</a:t>
            </a:r>
            <a:r>
              <a:rPr lang="ru-RU" sz="1600" dirty="0" smtClean="0"/>
              <a:t> Цербер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29309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4"/>
              </a:rPr>
              <a:t>https://im2-tub-ru.yandex.net/i?id=dd312e983972d14443791c3c1f344abe-l&amp;n=13</a:t>
            </a:r>
            <a:r>
              <a:rPr lang="ru-RU" sz="1600" dirty="0" smtClean="0"/>
              <a:t> лук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5091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5"/>
              </a:rPr>
              <a:t>http://ringtonymp3.ru/photos/luk-s-strelami-dlya-detey-64185-large.jpg</a:t>
            </a:r>
            <a:r>
              <a:rPr lang="ru-RU" sz="1600" dirty="0" smtClean="0"/>
              <a:t> лук охотника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797152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6"/>
              </a:rPr>
              <a:t>http://boysjoys.com/content/kids/images/7SP2D00Z.jpg</a:t>
            </a:r>
            <a:r>
              <a:rPr lang="ru-RU" sz="1600" dirty="0" smtClean="0"/>
              <a:t> Геркулес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08518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7"/>
              </a:rPr>
              <a:t>https://ds03.infourok.ru/uploads/ex/04bd/0003c1c4-2cda500e/img25.jpg</a:t>
            </a:r>
            <a:r>
              <a:rPr lang="ru-RU" sz="1600" dirty="0" smtClean="0"/>
              <a:t> шалаш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37321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8"/>
              </a:rPr>
              <a:t>http://rogertallada.com/images/ngk_teseu.jpg</a:t>
            </a:r>
            <a:r>
              <a:rPr lang="ru-RU" sz="1600" dirty="0" smtClean="0"/>
              <a:t> Минотавр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66125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9"/>
              </a:rPr>
              <a:t>http://3.bp.blogspot.com/-eB_Deks7eSE/VABfqyod3-I/AAAAAAAAHqs/g_6rM4j5-jg/s1600/Hercules_304.gif</a:t>
            </a:r>
            <a:r>
              <a:rPr lang="ru-RU" sz="1600" dirty="0" smtClean="0"/>
              <a:t> -Геракл (значок)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211669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0"/>
              </a:rPr>
              <a:t>http://www.ice-nut.ru/greece/greece01703.jpg</a:t>
            </a:r>
            <a:r>
              <a:rPr lang="ru-RU" dirty="0" smtClean="0"/>
              <a:t> -гора Олимп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Одно из первых жилищ человека.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ДРЕВНИЙ ЧЕЛОВЕК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2420888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Пещера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4797152"/>
            <a:ext cx="1270344" cy="187220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013176"/>
            <a:ext cx="1258152" cy="1258152"/>
          </a:xfrm>
          <a:prstGeom prst="rect">
            <a:avLst/>
          </a:prstGeom>
        </p:spPr>
      </p:pic>
      <p:pic>
        <p:nvPicPr>
          <p:cNvPr id="10" name="Рисунок 9" descr="03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492896"/>
            <a:ext cx="422736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Первые занятия древнего человека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ДРЕВНИЙ ЧЕЛОВЕК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1772817"/>
            <a:ext cx="36004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Собирательство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Охота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68344" y="4869160"/>
            <a:ext cx="1198336" cy="165618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258152" cy="1258152"/>
          </a:xfrm>
          <a:prstGeom prst="rect">
            <a:avLst/>
          </a:prstGeom>
        </p:spPr>
      </p:pic>
      <p:pic>
        <p:nvPicPr>
          <p:cNvPr id="13" name="Рисунок 12" descr="5563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4" y="3284984"/>
            <a:ext cx="4486843" cy="284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5563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8" y="1762021"/>
            <a:ext cx="3650787" cy="209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9514" y="1196754"/>
            <a:ext cx="7998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Огромное животное, на которое охотились люди.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ДРЕВНИЙ ЧЕЛОВЕК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6" y="2852936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Мамонт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4797152"/>
            <a:ext cx="1270344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258152" cy="1258152"/>
          </a:xfrm>
          <a:prstGeom prst="rect">
            <a:avLst/>
          </a:prstGeom>
        </p:spPr>
      </p:pic>
      <p:pic>
        <p:nvPicPr>
          <p:cNvPr id="14" name="Рисунок 13" descr="5563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4" y="2564904"/>
            <a:ext cx="448684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1124746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Из какого материала изготавливались орудия труда древнего человека.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ДРЕВНИЙ ЧЕЛОВЕК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2492897"/>
            <a:ext cx="338437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Дерево, кость,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камень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68344" y="4797152"/>
            <a:ext cx="1224136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258152" cy="1258152"/>
          </a:xfrm>
          <a:prstGeom prst="rect">
            <a:avLst/>
          </a:prstGeom>
        </p:spPr>
      </p:pic>
      <p:pic>
        <p:nvPicPr>
          <p:cNvPr id="10" name="Рисунок 9" descr="img_user_file_56adf89725686_0_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8C992"/>
              </a:clrFrom>
              <a:clrTo>
                <a:srgbClr val="E8C992">
                  <a:alpha val="0"/>
                </a:srgbClr>
              </a:clrTo>
            </a:clrChange>
          </a:blip>
          <a:srcRect t="23379" b="2588"/>
          <a:stretch>
            <a:fillRect/>
          </a:stretch>
        </p:blipFill>
        <p:spPr>
          <a:xfrm>
            <a:off x="3203848" y="2924944"/>
            <a:ext cx="453903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Первое домашнее животное.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ДРЕВНИЙ ЧЕЛОВЕК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2348880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Собака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4797152"/>
            <a:ext cx="1296144" cy="158417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258152" cy="1258152"/>
          </a:xfrm>
          <a:prstGeom prst="rect">
            <a:avLst/>
          </a:prstGeom>
        </p:spPr>
      </p:pic>
      <p:pic>
        <p:nvPicPr>
          <p:cNvPr id="10" name="Рисунок 9" descr="1447923397_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4" y="2420889"/>
            <a:ext cx="4302941" cy="292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6" y="1052738"/>
            <a:ext cx="70567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Средство передвижения человека по воде с древнейших времён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4797153"/>
            <a:ext cx="1296144" cy="14646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406407"/>
            <a:ext cx="69877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ХОЗЯЙСТВО ДРЕВНЕГО ЧЕЛОВЕКА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13176"/>
            <a:ext cx="1258152" cy="1296144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2420890"/>
            <a:ext cx="18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Лодка, плот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User\Desktop\8 марта\15079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140968"/>
            <a:ext cx="4608512" cy="302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92956_html_m17893e9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50" y="2132856"/>
            <a:ext cx="344155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3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48680"/>
            <a:ext cx="1061646" cy="792088"/>
          </a:xfrm>
          <a:prstGeom prst="rect">
            <a:avLst/>
          </a:prstGeom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6" y="1052738"/>
            <a:ext cx="6485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Материал для изготовления посуды на гончарном круге.  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6336" y="4797153"/>
            <a:ext cx="1296144" cy="15366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406407"/>
            <a:ext cx="69877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ХОЗЯЙСТВО ДРЕВНЕГО ЧЕЛОВЕКА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4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85184"/>
            <a:ext cx="1258152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2276872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</a:rPr>
              <a:t>Глина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img12.jpg"/>
          <p:cNvPicPr>
            <a:picLocks noChangeAspect="1"/>
          </p:cNvPicPr>
          <p:nvPr/>
        </p:nvPicPr>
        <p:blipFill>
          <a:blip r:embed="rId7" cstate="print"/>
          <a:srcRect l="24013" t="13251" r="12201" b="12200"/>
          <a:stretch>
            <a:fillRect/>
          </a:stretch>
        </p:blipFill>
        <p:spPr>
          <a:xfrm>
            <a:off x="2555776" y="2204864"/>
            <a:ext cx="476469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587</Words>
  <Application>Microsoft Office PowerPoint</Application>
  <PresentationFormat>Экран (4:3)</PresentationFormat>
  <Paragraphs>201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8</cp:revision>
  <dcterms:created xsi:type="dcterms:W3CDTF">2017-03-07T14:50:22Z</dcterms:created>
  <dcterms:modified xsi:type="dcterms:W3CDTF">2023-03-15T10:49:43Z</dcterms:modified>
</cp:coreProperties>
</file>