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58" r:id="rId9"/>
    <p:sldId id="259" r:id="rId10"/>
    <p:sldId id="261" r:id="rId11"/>
    <p:sldId id="262" r:id="rId12"/>
    <p:sldId id="263" r:id="rId13"/>
    <p:sldId id="266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гор Тиняков" initials="ЕТ" lastIdx="2" clrIdx="0">
    <p:extLst>
      <p:ext uri="{19B8F6BF-5375-455C-9EA6-DF929625EA0E}">
        <p15:presenceInfo xmlns:p15="http://schemas.microsoft.com/office/powerpoint/2012/main" userId="d2801b79b7aba46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C68C-593D-444A-BDA5-3A700059FC6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A6F0-CE77-44AA-BD3C-4C1CB0AA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72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C68C-593D-444A-BDA5-3A700059FC6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A6F0-CE77-44AA-BD3C-4C1CB0AA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45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C68C-593D-444A-BDA5-3A700059FC6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A6F0-CE77-44AA-BD3C-4C1CB0AAD35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5352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C68C-593D-444A-BDA5-3A700059FC6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A6F0-CE77-44AA-BD3C-4C1CB0AA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15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C68C-593D-444A-BDA5-3A700059FC6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A6F0-CE77-44AA-BD3C-4C1CB0AAD35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2919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C68C-593D-444A-BDA5-3A700059FC6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A6F0-CE77-44AA-BD3C-4C1CB0AA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567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C68C-593D-444A-BDA5-3A700059FC6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A6F0-CE77-44AA-BD3C-4C1CB0AA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587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C68C-593D-444A-BDA5-3A700059FC6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A6F0-CE77-44AA-BD3C-4C1CB0AA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0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C68C-593D-444A-BDA5-3A700059FC6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A6F0-CE77-44AA-BD3C-4C1CB0AA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12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C68C-593D-444A-BDA5-3A700059FC6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A6F0-CE77-44AA-BD3C-4C1CB0AA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43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C68C-593D-444A-BDA5-3A700059FC6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A6F0-CE77-44AA-BD3C-4C1CB0AA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30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C68C-593D-444A-BDA5-3A700059FC6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A6F0-CE77-44AA-BD3C-4C1CB0AA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50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C68C-593D-444A-BDA5-3A700059FC6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A6F0-CE77-44AA-BD3C-4C1CB0AA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21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C68C-593D-444A-BDA5-3A700059FC6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A6F0-CE77-44AA-BD3C-4C1CB0AA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97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C68C-593D-444A-BDA5-3A700059FC6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A6F0-CE77-44AA-BD3C-4C1CB0AA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05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C68C-593D-444A-BDA5-3A700059FC6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A6F0-CE77-44AA-BD3C-4C1CB0AA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30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AC68C-593D-444A-BDA5-3A700059FC6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B8BA6F0-CE77-44AA-BD3C-4C1CB0AAD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0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B28912-3139-6CBC-38FD-CF4E75A91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9745" y="1122362"/>
            <a:ext cx="10474037" cy="2886219"/>
          </a:xfrm>
        </p:spPr>
        <p:txBody>
          <a:bodyPr>
            <a:normAutofit/>
          </a:bodyPr>
          <a:lstStyle/>
          <a:p>
            <a:r>
              <a:rPr lang="ru-RU" dirty="0"/>
              <a:t>Литературная викторина</a:t>
            </a:r>
            <a:br>
              <a:rPr lang="ru-RU" dirty="0"/>
            </a:br>
            <a:r>
              <a:rPr lang="ru-RU" dirty="0"/>
              <a:t>«По страницам любимых книг»</a:t>
            </a:r>
          </a:p>
        </p:txBody>
      </p:sp>
    </p:spTree>
    <p:extLst>
      <p:ext uri="{BB962C8B-B14F-4D97-AF65-F5344CB8AC3E}">
        <p14:creationId xmlns:p14="http://schemas.microsoft.com/office/powerpoint/2010/main" val="215989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933CEB-6A56-4784-6E2F-B4D00DE8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32872"/>
          </a:xfrm>
        </p:spPr>
        <p:txBody>
          <a:bodyPr/>
          <a:lstStyle/>
          <a:p>
            <a:r>
              <a:rPr lang="ru-RU" dirty="0"/>
              <a:t>Ответы на «Собери пословицу»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="" xmlns:a16="http://schemas.microsoft.com/office/drawing/2014/main" id="{CBCCA6D2-085E-2955-1A9E-5EE0D4994B9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4213643"/>
              </p:ext>
            </p:extLst>
          </p:nvPr>
        </p:nvGraphicFramePr>
        <p:xfrm>
          <a:off x="838200" y="932873"/>
          <a:ext cx="10515600" cy="5458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="" xmlns:a16="http://schemas.microsoft.com/office/drawing/2014/main" val="4223176483"/>
                    </a:ext>
                  </a:extLst>
                </a:gridCol>
              </a:tblGrid>
              <a:tr h="869613">
                <a:tc>
                  <a:txBody>
                    <a:bodyPr/>
                    <a:lstStyle/>
                    <a:p>
                      <a:r>
                        <a:rPr lang="ru-RU" dirty="0"/>
                        <a:t>1. Кто другому яму копает, 2. тот сам в нее попадает.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48797683"/>
                  </a:ext>
                </a:extLst>
              </a:tr>
              <a:tr h="712463">
                <a:tc>
                  <a:txBody>
                    <a:bodyPr/>
                    <a:lstStyle/>
                    <a:p>
                      <a:r>
                        <a:rPr lang="ru-RU" dirty="0"/>
                        <a:t>2.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Муж возом не навозит, 4. что жена горшком наносит.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15850920"/>
                  </a:ext>
                </a:extLst>
              </a:tr>
              <a:tr h="869613">
                <a:tc>
                  <a:txBody>
                    <a:bodyPr/>
                    <a:lstStyle/>
                    <a:p>
                      <a:r>
                        <a:rPr lang="ru-RU" dirty="0"/>
                        <a:t>3.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Кто ест скоро, 5. тот и работает споро.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9348367"/>
                  </a:ext>
                </a:extLst>
              </a:tr>
              <a:tr h="712463">
                <a:tc>
                  <a:txBody>
                    <a:bodyPr/>
                    <a:lstStyle/>
                    <a:p>
                      <a:r>
                        <a:rPr lang="ru-RU" dirty="0"/>
                        <a:t>4.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охоту ехать – 7. собак кормить.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97913787"/>
                  </a:ext>
                </a:extLst>
              </a:tr>
              <a:tr h="712463">
                <a:tc>
                  <a:txBody>
                    <a:bodyPr/>
                    <a:lstStyle/>
                    <a:p>
                      <a:r>
                        <a:rPr lang="ru-RU" dirty="0"/>
                        <a:t>5.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Кто рано встаёт, 3. тому Бог даёт.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13760099"/>
                  </a:ext>
                </a:extLst>
              </a:tr>
              <a:tr h="712463">
                <a:tc>
                  <a:txBody>
                    <a:bodyPr/>
                    <a:lstStyle/>
                    <a:p>
                      <a:r>
                        <a:rPr lang="ru-RU" dirty="0"/>
                        <a:t>6.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Любовь не картошка – 6. не выбросишь в окошко.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57232072"/>
                  </a:ext>
                </a:extLst>
              </a:tr>
              <a:tr h="8696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7.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Чтобы других учить,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надо свой разум наточить.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8379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275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338CDE-4C1D-CFA9-2B8D-5AE10D2B4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67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“Узнай произведение и его автора”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="" xmlns:a16="http://schemas.microsoft.com/office/drawing/2014/main" id="{33B509F4-341B-147D-F49C-6A73196D43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994443"/>
              </p:ext>
            </p:extLst>
          </p:nvPr>
        </p:nvGraphicFramePr>
        <p:xfrm>
          <a:off x="258618" y="535709"/>
          <a:ext cx="11573164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1160">
                  <a:extLst>
                    <a:ext uri="{9D8B030D-6E8A-4147-A177-3AD203B41FA5}">
                      <a16:colId xmlns="" xmlns:a16="http://schemas.microsoft.com/office/drawing/2014/main" val="2112809895"/>
                    </a:ext>
                  </a:extLst>
                </a:gridCol>
                <a:gridCol w="5792004">
                  <a:extLst>
                    <a:ext uri="{9D8B030D-6E8A-4147-A177-3AD203B41FA5}">
                      <a16:colId xmlns="" xmlns:a16="http://schemas.microsoft.com/office/drawing/2014/main" val="3260589149"/>
                    </a:ext>
                  </a:extLst>
                </a:gridCol>
              </a:tblGrid>
              <a:tr h="1884218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Отрывок № 1.</a:t>
                      </a:r>
                    </a:p>
                    <a:p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начал так: “Друзья! К чему весь этот шум?</a:t>
                      </a:r>
                      <a:b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Я, ваш старинный сват и кум,</a:t>
                      </a:r>
                      <a:b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Пришёл мириться к вам, совсем не ради ссоры;</a:t>
                      </a:r>
                      <a:b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Забудем прошлое, уставим общий лад!”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Отрывок № 2.</a:t>
                      </a:r>
                    </a:p>
                    <a:p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“Кто, рыцарь ли знатный иль латник простой,</a:t>
                      </a:r>
                      <a:b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ту бездну прыгнет с вышины?</a:t>
                      </a:r>
                      <a:b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Бросаю мой кубок туда золотой:</a:t>
                      </a:r>
                      <a:b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Кто сыщет во тьме глубины</a:t>
                      </a:r>
                      <a:b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Мой кубок и с ним возвратится безвредно,</a:t>
                      </a:r>
                      <a:b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Тому он и будет наградой победной”.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94957252"/>
                  </a:ext>
                </a:extLst>
              </a:tr>
              <a:tr h="1884218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Отрывок № 3.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“В праздничный день и пришел он к тем людям, у кого сиротка жила. Видит – полна изба народу, больших и маленьких. У печки девчонка сидит, а рядом с ней кошка бурая. Девчонка маленькая, и кошка маленькая и до того худая да ободранная, что редко кто такую в избу пустит. Девчонка эту кошку гладит, а она до того звонко мурлычет, что по всей избе слышно”.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Отрывок № 4.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“Лишь только он остался один, как начал везде искать конопляное зёрнышко. Он долго шарил у себя в карманах, ползал по полу, смотрел под кроватью, перебирал одеяло, подушки, простыню – всё напрасно! Нигде не было и следов любезного зёрнышка! Он старался вспомнить, где он мог его потерять, и наконец уверился, что выронил его как-нибудь накануне, играя во дворе”.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4317836"/>
                  </a:ext>
                </a:extLst>
              </a:tr>
              <a:tr h="232756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Отрывок № 5.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“Живет в поповом доме,</a:t>
                      </a:r>
                      <a:b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Спит себе на соломе,</a:t>
                      </a:r>
                      <a:b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 за четверых,</a:t>
                      </a:r>
                      <a:b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Работает за семерых;</a:t>
                      </a:r>
                      <a:b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светла все у него пляшет,</a:t>
                      </a:r>
                      <a:b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Лошадь запряжет, полосу вспашет,</a:t>
                      </a:r>
                      <a:b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Печь затопит, все заготовит, закупит,</a:t>
                      </a:r>
                      <a:b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Яичко испечет, да сам и облупит”.</a:t>
                      </a:r>
                      <a:b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Отрывок № 6.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“Когда моя нога коснулась пола, я вздрогнул; но взгляд на участливо склонившуюся ко мне рожицу моего приятеля восстановил мою бодрость.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Стук каблука зазвенел под потолком, отдался в пустоте... Несколько воробьёв вспорхнули с насиженных мест и вылетели в большую прореху в крыше”.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29378487"/>
                  </a:ext>
                </a:extLst>
              </a:tr>
            </a:tbl>
          </a:graphicData>
        </a:graphic>
      </p:graphicFrame>
      <p:graphicFrame>
        <p:nvGraphicFramePr>
          <p:cNvPr id="6" name="Таблица 6">
            <a:extLst>
              <a:ext uri="{FF2B5EF4-FFF2-40B4-BE49-F238E27FC236}">
                <a16:creationId xmlns="" xmlns:a16="http://schemas.microsoft.com/office/drawing/2014/main" id="{2B5A89AB-7AE2-9018-E578-F21E95BE8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245332"/>
              </p:ext>
            </p:extLst>
          </p:nvPr>
        </p:nvGraphicFramePr>
        <p:xfrm>
          <a:off x="360218" y="1837266"/>
          <a:ext cx="54771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7164">
                  <a:extLst>
                    <a:ext uri="{9D8B030D-6E8A-4147-A177-3AD203B41FA5}">
                      <a16:colId xmlns="" xmlns:a16="http://schemas.microsoft.com/office/drawing/2014/main" val="2466048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(И. А. Крылов “Волк на 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псарне»)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25840113"/>
                  </a:ext>
                </a:extLst>
              </a:tr>
            </a:tbl>
          </a:graphicData>
        </a:graphic>
      </p:graphicFrame>
      <p:graphicFrame>
        <p:nvGraphicFramePr>
          <p:cNvPr id="9" name="Таблица 9">
            <a:extLst>
              <a:ext uri="{FF2B5EF4-FFF2-40B4-BE49-F238E27FC236}">
                <a16:creationId xmlns="" xmlns:a16="http://schemas.microsoft.com/office/drawing/2014/main" id="{1A3C71A0-BCBB-F521-112B-3E636E06F6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917904"/>
              </p:ext>
            </p:extLst>
          </p:nvPr>
        </p:nvGraphicFramePr>
        <p:xfrm>
          <a:off x="9079345" y="1931846"/>
          <a:ext cx="275243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437">
                  <a:extLst>
                    <a:ext uri="{9D8B030D-6E8A-4147-A177-3AD203B41FA5}">
                      <a16:colId xmlns="" xmlns:a16="http://schemas.microsoft.com/office/drawing/2014/main" val="12107160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(В. А. Жуковский “Кубок”)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8349188"/>
                  </a:ext>
                </a:extLst>
              </a:tr>
            </a:tbl>
          </a:graphicData>
        </a:graphic>
      </p:graphicFrame>
      <p:graphicFrame>
        <p:nvGraphicFramePr>
          <p:cNvPr id="10" name="Таблица 10">
            <a:extLst>
              <a:ext uri="{FF2B5EF4-FFF2-40B4-BE49-F238E27FC236}">
                <a16:creationId xmlns="" xmlns:a16="http://schemas.microsoft.com/office/drawing/2014/main" id="{4640072B-C24E-5BF2-EFC3-7F8B9077A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512242"/>
              </p:ext>
            </p:extLst>
          </p:nvPr>
        </p:nvGraphicFramePr>
        <p:xfrm>
          <a:off x="1902691" y="3742804"/>
          <a:ext cx="403629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291">
                  <a:extLst>
                    <a:ext uri="{9D8B030D-6E8A-4147-A177-3AD203B41FA5}">
                      <a16:colId xmlns="" xmlns:a16="http://schemas.microsoft.com/office/drawing/2014/main" val="947778820"/>
                    </a:ext>
                  </a:extLst>
                </a:gridCol>
              </a:tblGrid>
              <a:tr h="51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(П. Бажов “Серебряное копытце”)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98297195"/>
                  </a:ext>
                </a:extLst>
              </a:tr>
            </a:tbl>
          </a:graphicData>
        </a:graphic>
      </p:graphicFrame>
      <p:graphicFrame>
        <p:nvGraphicFramePr>
          <p:cNvPr id="11" name="Таблица 11">
            <a:extLst>
              <a:ext uri="{FF2B5EF4-FFF2-40B4-BE49-F238E27FC236}">
                <a16:creationId xmlns="" xmlns:a16="http://schemas.microsoft.com/office/drawing/2014/main" id="{2981A2E5-B8B7-0778-C15B-D357FD4CF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076130"/>
              </p:ext>
            </p:extLst>
          </p:nvPr>
        </p:nvGraphicFramePr>
        <p:xfrm>
          <a:off x="8285018" y="3742804"/>
          <a:ext cx="353752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7528">
                  <a:extLst>
                    <a:ext uri="{9D8B030D-6E8A-4147-A177-3AD203B41FA5}">
                      <a16:colId xmlns="" xmlns:a16="http://schemas.microsoft.com/office/drawing/2014/main" val="24144452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(А. Погорельский. “Чёрная курица, или Подземные жители”)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82425803"/>
                  </a:ext>
                </a:extLst>
              </a:tr>
            </a:tbl>
          </a:graphicData>
        </a:graphic>
      </p:graphicFrame>
      <p:graphicFrame>
        <p:nvGraphicFramePr>
          <p:cNvPr id="12" name="Таблица 12">
            <a:extLst>
              <a:ext uri="{FF2B5EF4-FFF2-40B4-BE49-F238E27FC236}">
                <a16:creationId xmlns="" xmlns:a16="http://schemas.microsoft.com/office/drawing/2014/main" id="{E6864865-820A-F2EB-1600-BFB84A325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91842"/>
              </p:ext>
            </p:extLst>
          </p:nvPr>
        </p:nvGraphicFramePr>
        <p:xfrm>
          <a:off x="360218" y="6260869"/>
          <a:ext cx="522778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7782">
                  <a:extLst>
                    <a:ext uri="{9D8B030D-6E8A-4147-A177-3AD203B41FA5}">
                      <a16:colId xmlns="" xmlns:a16="http://schemas.microsoft.com/office/drawing/2014/main" val="3331904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(А. С. Пушкин “Сказка о попе и работнике его Балде”)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4236292"/>
                  </a:ext>
                </a:extLst>
              </a:tr>
            </a:tbl>
          </a:graphicData>
        </a:graphic>
      </p:graphicFrame>
      <p:graphicFrame>
        <p:nvGraphicFramePr>
          <p:cNvPr id="13" name="Таблица 13">
            <a:extLst>
              <a:ext uri="{FF2B5EF4-FFF2-40B4-BE49-F238E27FC236}">
                <a16:creationId xmlns="" xmlns:a16="http://schemas.microsoft.com/office/drawing/2014/main" id="{E78839B6-80D1-430D-2478-B5477BC32C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770058"/>
              </p:ext>
            </p:extLst>
          </p:nvPr>
        </p:nvGraphicFramePr>
        <p:xfrm>
          <a:off x="6179126" y="5984609"/>
          <a:ext cx="545869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8691">
                  <a:extLst>
                    <a:ext uri="{9D8B030D-6E8A-4147-A177-3AD203B41FA5}">
                      <a16:colId xmlns="" xmlns:a16="http://schemas.microsoft.com/office/drawing/2014/main" val="1594984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(В. Г. Короленко “В дурном обществе”)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67478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9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106F65-C814-6911-0F56-84491DC60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«Найди слова»</a:t>
            </a:r>
            <a:br>
              <a:rPr lang="ru-RU" dirty="0"/>
            </a:br>
            <a:r>
              <a:rPr lang="ru-RU" sz="1800" b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этом рассказике спрятаны названия пяти копытных животных. Одни – в окончании одного слова и начале следующего. Другие – между словами с предлогом. Третьи - еще где-нибудь.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DD8871C-5657-50A1-C6C9-F67119FD8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675"/>
              </a:spcAft>
              <a:buNone/>
            </a:pPr>
            <a:r>
              <a:rPr lang="ru-RU" b="1" dirty="0"/>
              <a:t>На лыжах</a:t>
            </a:r>
            <a:endParaRPr lang="ru-RU" sz="2000" dirty="0">
              <a:solidFill>
                <a:srgbClr val="333333"/>
              </a:solidFill>
              <a:latin typeface="Helvetica" panose="020B06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675"/>
              </a:spcAft>
              <a:buNone/>
            </a:pPr>
            <a:r>
              <a:rPr lang="ru-RU" sz="20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Однажды мы отправились кататься на лыжах. Вначале шли быстро и легко. Затем начались трудности. Когда спускались с горки, Колька Банников упал и сломал новую лыжу. И мы все, чтобы Кольке не было обидно, решили вернуться. Назад он шел на одной лыже.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Домой мы добрались к вечеру, потому что Колька то и дело проваливался в сугроб. А раньше мы успевали к обеду. Такое уж невеселое приключение случилось с нами в тот день.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45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0464E6-2B9F-40C5-270B-843D1830E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Ответы «Найди слова»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AB2F500-319C-104B-34A6-7AE60921E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675"/>
              </a:spcAft>
              <a:buNone/>
            </a:pPr>
            <a:r>
              <a:rPr lang="ru-RU" sz="24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Однажды мы отправились кататься на лыжах. Вначале шли быстро и лег</a:t>
            </a:r>
            <a:r>
              <a:rPr lang="ru-RU" sz="2400" b="1" u="sng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ко. За</a:t>
            </a:r>
            <a:r>
              <a:rPr lang="ru-RU" sz="24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 начались трудности. Когда спускались с горки, Коль</a:t>
            </a:r>
            <a:r>
              <a:rPr lang="ru-RU" sz="2400" b="1" u="sng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 Бан</a:t>
            </a:r>
            <a:r>
              <a:rPr lang="ru-RU" sz="24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ников упал и сломал новую лыжу. И мы все, что</a:t>
            </a:r>
            <a:r>
              <a:rPr lang="ru-RU" sz="2400" b="1" u="sng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 К</a:t>
            </a:r>
            <a:r>
              <a:rPr lang="ru-RU" sz="24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ольке</a:t>
            </a:r>
            <a:r>
              <a:rPr lang="ru-RU" sz="2400" b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было обидно, решили вернуться. Назад он шел на одной лыже.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675"/>
              </a:spcAft>
              <a:buNone/>
            </a:pPr>
            <a:r>
              <a:rPr lang="ru-RU" sz="24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Домой мы добрались к вечеру, потому что Колька то и дело проваливался в сугро</a:t>
            </a:r>
            <a:r>
              <a:rPr lang="ru-RU" sz="2400" b="1" u="sng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б. А</a:t>
            </a:r>
            <a:r>
              <a:rPr lang="ru-RU" sz="24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u="sng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</a:t>
            </a:r>
            <a:r>
              <a:rPr lang="ru-RU" sz="24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ьше мы успевали к обеду. Такое уж невеселое приключение случи</a:t>
            </a:r>
            <a:r>
              <a:rPr lang="ru-RU" sz="2400" b="1" u="sng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лось</a:t>
            </a:r>
            <a:r>
              <a:rPr lang="ru-RU" sz="24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 нами в тот день.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065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92F022-4D4B-DD85-FF7B-F06D985E3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2181"/>
          </a:xfrm>
        </p:spPr>
        <p:txBody>
          <a:bodyPr/>
          <a:lstStyle/>
          <a:p>
            <a:pPr algn="ctr"/>
            <a:r>
              <a:rPr lang="ru-RU" dirty="0"/>
              <a:t>«Буриме»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4948679-C8E3-F60E-BF17-4A0711327C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62182"/>
            <a:ext cx="5181600" cy="5114781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БУРИМЕ – стихотворение на заранее заданные, необычные рифмы. Форма буриме возникла в первой половине 17 века во Франции, поводом послужил следующий случай. Некий поэт </a:t>
            </a:r>
            <a:r>
              <a:rPr lang="ru-RU" sz="1800" dirty="0" err="1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Дюло</a:t>
            </a:r>
            <a:r>
              <a:rPr lang="ru-RU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заявил, что он потерял рукопись с 300 сонетами. Такое количество произведений вызвало у публики сомнение. Тогда </a:t>
            </a:r>
            <a:r>
              <a:rPr lang="ru-RU" sz="1800" dirty="0" err="1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Дюло</a:t>
            </a:r>
            <a:r>
              <a:rPr lang="ru-RU" sz="1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признался, что написал не 300 сонетов, а лишь заготовил для них рифмы, и его друзья решили написать сонеты на готовые рифмы. Так возникла форма буриме как стихотворной игры.</a:t>
            </a:r>
            <a:r>
              <a:rPr lang="ru-RU" sz="180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smtClean="0">
              <a:solidFill>
                <a:srgbClr val="333333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smtClean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Попробуйте </a:t>
            </a:r>
            <a:r>
              <a:rPr lang="ru-RU" sz="1800" b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вы поиграть в буриме!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="" xmlns:a16="http://schemas.microsoft.com/office/drawing/2014/main" id="{9E8B01DB-0879-4368-7422-B7D0224DADE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26584942"/>
              </p:ext>
            </p:extLst>
          </p:nvPr>
        </p:nvGraphicFramePr>
        <p:xfrm>
          <a:off x="6172200" y="1062182"/>
          <a:ext cx="5181600" cy="5114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="" xmlns:a16="http://schemas.microsoft.com/office/drawing/2014/main" val="2539822251"/>
                    </a:ext>
                  </a:extLst>
                </a:gridCol>
              </a:tblGrid>
              <a:tr h="5114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Задание: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Пели – смотрели</a:t>
                      </a:r>
                      <a:b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Кружок – пирожок</a:t>
                      </a:r>
                      <a:b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Капустный – вкусный</a:t>
                      </a:r>
                      <a:b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Другой – курагой</a:t>
                      </a:r>
                      <a:b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прятки – лошадки</a:t>
                      </a:r>
                      <a:b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Ушли – легли.</a:t>
                      </a:r>
                      <a:b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 огня – у меня</a:t>
                      </a:r>
                      <a:b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Днем - в нем</a:t>
                      </a:r>
                      <a:b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Вечерком – огоньком</a:t>
                      </a:r>
                      <a:b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травой – живой.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/>
                </a:tc>
                <a:extLst>
                  <a:ext uri="{0D108BD9-81ED-4DB2-BD59-A6C34878D82A}">
                    <a16:rowId xmlns="" xmlns:a16="http://schemas.microsoft.com/office/drawing/2014/main" val="458080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375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C4FF34-E52B-65CD-77AB-05EBE75E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5327" y="1514764"/>
            <a:ext cx="140855" cy="8356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="" xmlns:a16="http://schemas.microsoft.com/office/drawing/2014/main" id="{D2549F53-611A-4EEE-5CB1-8D8C01AE19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362247"/>
              </p:ext>
            </p:extLst>
          </p:nvPr>
        </p:nvGraphicFramePr>
        <p:xfrm>
          <a:off x="838200" y="415636"/>
          <a:ext cx="10515600" cy="5957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="" xmlns:a16="http://schemas.microsoft.com/office/drawing/2014/main" val="3645435633"/>
                    </a:ext>
                  </a:extLst>
                </a:gridCol>
              </a:tblGrid>
              <a:tr h="5957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Пример: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Мы сегодня песни пели,</a:t>
                      </a:r>
                      <a:b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 мультиков смотрели.</a:t>
                      </a:r>
                      <a:b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Потом сели в кружок,</a:t>
                      </a:r>
                      <a:b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Чтоб готовить пирожок.</a:t>
                      </a:r>
                      <a:b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Пирожок капустный,</a:t>
                      </a:r>
                      <a:b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Очень-очень вкусный.</a:t>
                      </a:r>
                      <a:b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Решили сделать другой.</a:t>
                      </a:r>
                      <a:b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Правда, с курагой.</a:t>
                      </a:r>
                      <a:b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Затем играли в прятки,</a:t>
                      </a: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Скакали,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как лошадки.</a:t>
                      </a:r>
                      <a:b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Затемно домой пришли,</a:t>
                      </a:r>
                      <a:b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очень быстро спать легли.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0" marR="53340" marT="53340" marB="53340"/>
                </a:tc>
                <a:extLst>
                  <a:ext uri="{0D108BD9-81ED-4DB2-BD59-A6C34878D82A}">
                    <a16:rowId xmlns="" xmlns:a16="http://schemas.microsoft.com/office/drawing/2014/main" val="557371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16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DF97F1-01BE-5926-94E3-3C42AEAAA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31272"/>
          </a:xfrm>
        </p:spPr>
        <p:txBody>
          <a:bodyPr/>
          <a:lstStyle/>
          <a:p>
            <a:pPr algn="ctr"/>
            <a:r>
              <a:rPr lang="ru-RU" dirty="0"/>
              <a:t>«Юморина»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="" xmlns:a16="http://schemas.microsoft.com/office/drawing/2014/main" id="{1E610434-CE1C-C58A-A99E-64527A874D4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96344259"/>
              </p:ext>
            </p:extLst>
          </p:nvPr>
        </p:nvGraphicFramePr>
        <p:xfrm>
          <a:off x="348671" y="831273"/>
          <a:ext cx="11520055" cy="831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55">
                  <a:extLst>
                    <a:ext uri="{9D8B030D-6E8A-4147-A177-3AD203B41FA5}">
                      <a16:colId xmlns="" xmlns:a16="http://schemas.microsoft.com/office/drawing/2014/main" val="3490791926"/>
                    </a:ext>
                  </a:extLst>
                </a:gridCol>
              </a:tblGrid>
              <a:tr h="8312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Кто из сказочных героев очень любил поговорку ''Одна голова хорошо, а три лучше''?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92379778"/>
                  </a:ext>
                </a:extLst>
              </a:tr>
            </a:tbl>
          </a:graphicData>
        </a:graphic>
      </p:graphicFrame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6B67321-33CD-46D9-8E27-EAF0FD78F0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7" t="12009" r="15174"/>
          <a:stretch/>
        </p:blipFill>
        <p:spPr>
          <a:xfrm>
            <a:off x="2715491" y="2041236"/>
            <a:ext cx="6761018" cy="439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4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="" xmlns:a16="http://schemas.microsoft.com/office/drawing/2014/main" id="{937771D8-72EF-376C-CA27-67B039AA009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19780032"/>
              </p:ext>
            </p:extLst>
          </p:nvPr>
        </p:nvGraphicFramePr>
        <p:xfrm>
          <a:off x="286327" y="129309"/>
          <a:ext cx="11462328" cy="923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2328">
                  <a:extLst>
                    <a:ext uri="{9D8B030D-6E8A-4147-A177-3AD203B41FA5}">
                      <a16:colId xmlns="" xmlns:a16="http://schemas.microsoft.com/office/drawing/2014/main" val="3771163924"/>
                    </a:ext>
                  </a:extLst>
                </a:gridCol>
              </a:tblGrid>
              <a:tr h="9236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Назовите сказку итальянского писателя, где все герои – фрукты и овощи.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35861717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8AC6EE0-24CC-8EC4-25DB-E828F0FDDB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" t="9556" r="34485" b="8828"/>
          <a:stretch/>
        </p:blipFill>
        <p:spPr>
          <a:xfrm>
            <a:off x="1413164" y="1117600"/>
            <a:ext cx="6908800" cy="558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1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="" xmlns:a16="http://schemas.microsoft.com/office/drawing/2014/main" id="{1E196A2F-B69D-87C1-8312-A1DC0AA3E0C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45030246"/>
              </p:ext>
            </p:extLst>
          </p:nvPr>
        </p:nvGraphicFramePr>
        <p:xfrm>
          <a:off x="424873" y="147783"/>
          <a:ext cx="11425382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5382">
                  <a:extLst>
                    <a:ext uri="{9D8B030D-6E8A-4147-A177-3AD203B41FA5}">
                      <a16:colId xmlns="" xmlns:a16="http://schemas.microsoft.com/office/drawing/2014/main" val="2309148560"/>
                    </a:ext>
                  </a:extLst>
                </a:gridCol>
              </a:tblGrid>
              <a:tr h="9605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Какой вид энергии использовала баба яга, летая в ступе?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16124526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10D9726-1E84-3CD0-D063-BFE690B270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9" t="27826" r="23958" b="4417"/>
          <a:stretch/>
        </p:blipFill>
        <p:spPr>
          <a:xfrm>
            <a:off x="3805382" y="1442355"/>
            <a:ext cx="4719782" cy="509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8">
            <a:extLst>
              <a:ext uri="{FF2B5EF4-FFF2-40B4-BE49-F238E27FC236}">
                <a16:creationId xmlns="" xmlns:a16="http://schemas.microsoft.com/office/drawing/2014/main" id="{C00B13C4-E042-5891-1202-058D529ABDF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55425027"/>
              </p:ext>
            </p:extLst>
          </p:nvPr>
        </p:nvGraphicFramePr>
        <p:xfrm>
          <a:off x="397163" y="166255"/>
          <a:ext cx="11471563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1563">
                  <a:extLst>
                    <a:ext uri="{9D8B030D-6E8A-4147-A177-3AD203B41FA5}">
                      <a16:colId xmlns="" xmlns:a16="http://schemas.microsoft.com/office/drawing/2014/main" val="490824251"/>
                    </a:ext>
                  </a:extLst>
                </a:gridCol>
              </a:tblGrid>
              <a:tr h="8312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Назовите имя героя английской народной сказки: он построил дом, придерживаясь передовых методов, а его братья работали по старинке и поэтому чуть не потеряли жизнь.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47882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19015E9-D22F-7D3A-6126-C71CA9EEB4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2" t="5926" r="1919" b="8821"/>
          <a:stretch/>
        </p:blipFill>
        <p:spPr>
          <a:xfrm>
            <a:off x="3990109" y="1446415"/>
            <a:ext cx="4719782" cy="505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4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="" xmlns:a16="http://schemas.microsoft.com/office/drawing/2014/main" id="{B7609839-4BED-226A-1605-C37624068B9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49927845"/>
              </p:ext>
            </p:extLst>
          </p:nvPr>
        </p:nvGraphicFramePr>
        <p:xfrm>
          <a:off x="452581" y="193964"/>
          <a:ext cx="11369963" cy="840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9963">
                  <a:extLst>
                    <a:ext uri="{9D8B030D-6E8A-4147-A177-3AD203B41FA5}">
                      <a16:colId xmlns="" xmlns:a16="http://schemas.microsoft.com/office/drawing/2014/main" val="424109090"/>
                    </a:ext>
                  </a:extLst>
                </a:gridCol>
              </a:tblGrid>
              <a:tr h="8405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Какая злая волшебница не умывалась пятьсот лет, так как боялась воды?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3990135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DD0C333-D217-22B0-CE82-961566BED1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1" t="8938" r="29394" b="5000"/>
          <a:stretch/>
        </p:blipFill>
        <p:spPr>
          <a:xfrm>
            <a:off x="3583709" y="1034473"/>
            <a:ext cx="5024582" cy="518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9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="" xmlns:a16="http://schemas.microsoft.com/office/drawing/2014/main" id="{3DEA7EA9-95B1-3144-B6CF-AED9BD39E86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11914987"/>
              </p:ext>
            </p:extLst>
          </p:nvPr>
        </p:nvGraphicFramePr>
        <p:xfrm>
          <a:off x="461818" y="184727"/>
          <a:ext cx="11222182" cy="81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2182">
                  <a:extLst>
                    <a:ext uri="{9D8B030D-6E8A-4147-A177-3AD203B41FA5}">
                      <a16:colId xmlns="" xmlns:a16="http://schemas.microsoft.com/office/drawing/2014/main" val="815690171"/>
                    </a:ext>
                  </a:extLst>
                </a:gridCol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какого сказочного медвежонка был друг, который носил имя пятикопеечной монеты?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61701314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AEE3E98-4CC3-04E8-37A2-993DF0258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8" y="997527"/>
            <a:ext cx="11222182" cy="556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9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863D30-116A-D1E8-F5FC-940A9DF37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10512424" cy="812800"/>
          </a:xfrm>
        </p:spPr>
        <p:txBody>
          <a:bodyPr/>
          <a:lstStyle/>
          <a:p>
            <a:pPr algn="ctr"/>
            <a:r>
              <a:rPr lang="ru-RU" dirty="0"/>
              <a:t>«В стране стихосложения»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9FC2E6D-46FE-8F3F-BE42-85C7615F8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847274"/>
            <a:ext cx="5256212" cy="454429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реке там рыба на бугре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мычит корова в конуре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собака лает на заборе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поет синичка в коридоре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играют дети на стене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висит картина на окне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узоры инея в печурке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горят дрова в руках девчурки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нарядная там кукла в клетке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ручной щегол поет салфетки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там на столе лежат коньки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зиме готовят там очки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лежат для бабушки тетрадки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всегда содержатся в порядке.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3E2CD48-60F0-CD7E-2FAB-1ED1450AD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034473"/>
            <a:ext cx="10512424" cy="812800"/>
          </a:xfrm>
        </p:spPr>
        <p:txBody>
          <a:bodyPr/>
          <a:lstStyle/>
          <a:p>
            <a:r>
              <a:rPr lang="ru-RU" sz="1800" b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этом стихотворении произошла какая-то путаница. Давайте попробуем правильно расставить знаки препинания!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9EF74A1-698B-2697-FE70-7D84E29B514E}"/>
              </a:ext>
            </a:extLst>
          </p:cNvPr>
          <p:cNvSpPr txBox="1"/>
          <p:nvPr/>
        </p:nvSpPr>
        <p:spPr>
          <a:xfrm>
            <a:off x="6096000" y="1847272"/>
            <a:ext cx="52562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реке там рыба. На бугре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мычит корова. В конуре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собака лает. На заборе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поёт синичка. В коридоре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играют дети. На стене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висит картина. На окне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узоры инея. В печурке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горят дрова. В руках девчурки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нарядная там кукла. В клетке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ручной щегол поёт. Салфетки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 на столе лежат. Коньки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зиме готовят там. Очки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лежат для бабушки. Тетрадки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содержатся в порядке.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7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76689B-3423-2ED6-59A3-A4F98519C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882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“Собери пословицу”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="" xmlns:a16="http://schemas.microsoft.com/office/drawing/2014/main" id="{4A06035E-21F9-711C-EE10-EEE1DD3264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41632"/>
              </p:ext>
            </p:extLst>
          </p:nvPr>
        </p:nvGraphicFramePr>
        <p:xfrm>
          <a:off x="831273" y="1025235"/>
          <a:ext cx="10522527" cy="5153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6254">
                  <a:extLst>
                    <a:ext uri="{9D8B030D-6E8A-4147-A177-3AD203B41FA5}">
                      <a16:colId xmlns="" xmlns:a16="http://schemas.microsoft.com/office/drawing/2014/main" val="3473137693"/>
                    </a:ext>
                  </a:extLst>
                </a:gridCol>
                <a:gridCol w="5276273">
                  <a:extLst>
                    <a:ext uri="{9D8B030D-6E8A-4147-A177-3AD203B41FA5}">
                      <a16:colId xmlns="" xmlns:a16="http://schemas.microsoft.com/office/drawing/2014/main" val="4003526331"/>
                    </a:ext>
                  </a:extLst>
                </a:gridCol>
              </a:tblGrid>
              <a:tr h="695376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Кто другому яму копает,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надо свой разум наточить.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51039320"/>
                  </a:ext>
                </a:extLst>
              </a:tr>
              <a:tr h="743086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Муж возом не навозит,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тот сам в нее попадает.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31297268"/>
                  </a:ext>
                </a:extLst>
              </a:tr>
              <a:tr h="743086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Кто ест скоро,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тому Бог даёт.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35883597"/>
                  </a:ext>
                </a:extLst>
              </a:tr>
              <a:tr h="743086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На охоту ехать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что жена горшком наносит.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55957448"/>
                  </a:ext>
                </a:extLst>
              </a:tr>
              <a:tr h="743086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Кто рано встаёт,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тот и работает споро.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98783597"/>
                  </a:ext>
                </a:extLst>
              </a:tr>
              <a:tr h="743086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Любовь не картошка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не выбросишь в окошко.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0306014"/>
                  </a:ext>
                </a:extLst>
              </a:tr>
              <a:tr h="743086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Чтобы других учить,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собак кормить.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21843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7939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209</TotalTime>
  <Words>827</Words>
  <Application>Microsoft Office PowerPoint</Application>
  <PresentationFormat>Широкоэкранный</PresentationFormat>
  <Paragraphs>68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Helvetica</vt:lpstr>
      <vt:lpstr>Times New Roman</vt:lpstr>
      <vt:lpstr>Trebuchet MS</vt:lpstr>
      <vt:lpstr>Wingdings 3</vt:lpstr>
      <vt:lpstr>Аспект</vt:lpstr>
      <vt:lpstr>Литературная викторина «По страницам любимых книг»</vt:lpstr>
      <vt:lpstr>«Юморина»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«В стране стихосложения»</vt:lpstr>
      <vt:lpstr>“Собери пословицу” </vt:lpstr>
      <vt:lpstr>Ответы на «Собери пословицу»</vt:lpstr>
      <vt:lpstr>“Узнай произведение и его автора” </vt:lpstr>
      <vt:lpstr>«Найди слова» В этом рассказике спрятаны названия пяти копытных животных. Одни – в окончании одного слова и начале следующего. Другие – между словами с предлогом. Третьи - еще где-нибудь. </vt:lpstr>
      <vt:lpstr>Ответы «Найди слова»</vt:lpstr>
      <vt:lpstr>«Буриме»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Литературная викторина «По страницам любимых книг»</dc:title>
  <dc:creator>Егор Тиняков</dc:creator>
  <cp:lastModifiedBy>Учетная запись Майкрософт</cp:lastModifiedBy>
  <cp:revision>20</cp:revision>
  <dcterms:created xsi:type="dcterms:W3CDTF">2023-02-17T13:37:05Z</dcterms:created>
  <dcterms:modified xsi:type="dcterms:W3CDTF">2023-02-27T10:42:44Z</dcterms:modified>
</cp:coreProperties>
</file>