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5C892-FA02-4E89-823F-94B8D58FC3CE}" type="datetimeFigureOut">
              <a:rPr lang="ru-RU" smtClean="0"/>
              <a:t>19.10.2020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C976-02F5-46E5-813B-CDF18E1FEE1E}" type="slidenum">
              <a:rPr lang="ru-RU" smtClean="0"/>
              <a:t>‹#›</a:t>
            </a:fld>
            <a:endParaRPr lang="ru-RU"/>
          </a:p>
        </p:txBody>
      </p:sp>
    </p:spTree>
    <p:extLst>
      <p:ext uri="{BB962C8B-B14F-4D97-AF65-F5344CB8AC3E}">
        <p14:creationId xmlns:p14="http://schemas.microsoft.com/office/powerpoint/2010/main" val="192072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8B8AE-8A15-4706-86D5-352AAAACB10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0F4870C-95D0-4B93-A446-F8DF8A281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BB532DC-A02C-4F89-AEBA-BCD917699E9D}"/>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14C9C85F-5A6E-4C37-923F-FF86F0E201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4E3E85-9CF7-4AFE-9FBA-0675B499B31A}"/>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166103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83C01-C70D-43DF-93CA-3E5C97D4EA5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0BBCCF-C674-4A7B-AF88-374F3B5B605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5E48B52-AF4D-41F2-B4B9-D6F9C9FD8FBF}"/>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00A42773-23C1-47F2-B5BA-AE126A4688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3E338D-1FDA-491A-90C1-F6920248046D}"/>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177621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277CD99-95B1-4CAF-B494-173226B0F4F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D2F0270-2404-47B9-B907-814D6629C4E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0423459-313C-4776-BB5B-E0E0B4113024}"/>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0273A8ED-1B05-422D-B4ED-BBCD82D63D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FB763A-9973-43E1-B59D-BCC5CCADAD8A}"/>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108889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2C678-62E3-45D5-9560-7D90E8F389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7EBE08-731F-4F89-B99C-A9ACA44E5E9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C52B62-59B8-4803-865A-8A9DAB9234E4}"/>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6F6B4F76-3B46-4937-9006-0B32800E50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A2D2AB-3CFA-4F5C-9691-5020B110064E}"/>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12055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2560A0-A24F-484B-8C87-83159E9339F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A610AB-B3F2-4F43-9C8B-F3B82CB9C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CD731C7-6D22-4653-BB72-6E5BC1B4804C}"/>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E374952C-D342-4FD1-ADAC-0FB8F136F6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8CE4450-BDD9-4654-83C4-CA2251CB3D9D}"/>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57755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A4C5FD-46E4-45D8-B4BA-E311B67226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1BB455B-EB89-4360-9639-9CB625A414C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31B5416-C8F0-4990-AAFA-854BCED06CE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3FCCEA-FA33-4E4D-A0E3-4B7959EEA299}"/>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6" name="Нижний колонтитул 5">
            <a:extLst>
              <a:ext uri="{FF2B5EF4-FFF2-40B4-BE49-F238E27FC236}">
                <a16:creationId xmlns:a16="http://schemas.microsoft.com/office/drawing/2014/main" id="{E512A094-F3E4-436E-869B-7902A581FF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D0EFDB-935A-40C7-B6F9-086E20D55351}"/>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224639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C8DCD4-65F9-481C-945A-1633B79F31B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3872E8D-AA85-400C-BF88-9883CE892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876B6C8-AE54-43A6-AE66-7E98E2A9AD6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66869D-798D-4469-BE29-15C515FC5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3C0D4A-1ED9-49D9-AB0C-63CC101C03E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A2FB650-9886-4375-B29C-3FF4DFDA1339}"/>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8" name="Нижний колонтитул 7">
            <a:extLst>
              <a:ext uri="{FF2B5EF4-FFF2-40B4-BE49-F238E27FC236}">
                <a16:creationId xmlns:a16="http://schemas.microsoft.com/office/drawing/2014/main" id="{8284E009-03D0-46E1-AC5D-9BD4E591ABC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4994777-6087-4E90-9C51-8E9289C2BBDB}"/>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412519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88924B-6E5E-4018-AD16-60E4B28D5D8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506816B-C03F-4F7D-88C7-5A3C29955C2F}"/>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4" name="Нижний колонтитул 3">
            <a:extLst>
              <a:ext uri="{FF2B5EF4-FFF2-40B4-BE49-F238E27FC236}">
                <a16:creationId xmlns:a16="http://schemas.microsoft.com/office/drawing/2014/main" id="{626CEA0C-0632-4391-B7BC-86F2141D5E1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F9A4D36-1BC5-4F5B-8D7B-B4C6A8AC8B34}"/>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39522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D8AAD53-5579-44AF-9E04-D94DA83E252A}"/>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3" name="Нижний колонтитул 2">
            <a:extLst>
              <a:ext uri="{FF2B5EF4-FFF2-40B4-BE49-F238E27FC236}">
                <a16:creationId xmlns:a16="http://schemas.microsoft.com/office/drawing/2014/main" id="{26AC02D4-46B8-47D1-B12A-3755F9B03B7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3A7AFBD-5C75-47FA-90A7-7D80799E2468}"/>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242783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04CC18-3F8A-4608-A502-151BEB36A3D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DCFD769-B32E-4A4A-9F50-E54CE25C2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0FA0975-C492-4BD8-9550-2167463B4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80B3EFB-E14A-452A-82F1-7E774F3EB6ED}"/>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6" name="Нижний колонтитул 5">
            <a:extLst>
              <a:ext uri="{FF2B5EF4-FFF2-40B4-BE49-F238E27FC236}">
                <a16:creationId xmlns:a16="http://schemas.microsoft.com/office/drawing/2014/main" id="{9C3EC52F-B433-4717-B865-9496E4254B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2A53B8-0844-4E99-A96F-46FF20BA9526}"/>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88756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5E7AE-F976-444A-8745-B418C2273B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E35D211-1010-4686-98B1-216736EB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65C5F52-A0AF-4E28-AC6C-43C69E1CC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012B08-6CAE-4301-AEEF-405AD0B997B0}"/>
              </a:ext>
            </a:extLst>
          </p:cNvPr>
          <p:cNvSpPr>
            <a:spLocks noGrp="1"/>
          </p:cNvSpPr>
          <p:nvPr>
            <p:ph type="dt" sz="half" idx="10"/>
          </p:nvPr>
        </p:nvSpPr>
        <p:spPr/>
        <p:txBody>
          <a:bodyPr/>
          <a:lstStyle/>
          <a:p>
            <a:fld id="{8567352A-7A2F-4F5F-8F0D-6A07F1FF1818}" type="datetimeFigureOut">
              <a:rPr lang="ru-RU" smtClean="0"/>
              <a:t>19.10.2020</a:t>
            </a:fld>
            <a:endParaRPr lang="ru-RU"/>
          </a:p>
        </p:txBody>
      </p:sp>
      <p:sp>
        <p:nvSpPr>
          <p:cNvPr id="6" name="Нижний колонтитул 5">
            <a:extLst>
              <a:ext uri="{FF2B5EF4-FFF2-40B4-BE49-F238E27FC236}">
                <a16:creationId xmlns:a16="http://schemas.microsoft.com/office/drawing/2014/main" id="{BBD553AE-3BB2-404E-88E1-4A9D726359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FE5DD63-3814-4DF8-A37F-19A91D9C4C51}"/>
              </a:ext>
            </a:extLst>
          </p:cNvPr>
          <p:cNvSpPr>
            <a:spLocks noGrp="1"/>
          </p:cNvSpPr>
          <p:nvPr>
            <p:ph type="sldNum" sz="quarter" idx="12"/>
          </p:nvPr>
        </p:nvSpPr>
        <p:spPr/>
        <p:txBody>
          <a:bodyPr/>
          <a:lstStyle/>
          <a:p>
            <a:fld id="{AA9BDF8D-BC62-4B2F-B539-67C1D522B862}" type="slidenum">
              <a:rPr lang="ru-RU" smtClean="0"/>
              <a:t>‹#›</a:t>
            </a:fld>
            <a:endParaRPr lang="ru-RU"/>
          </a:p>
        </p:txBody>
      </p:sp>
    </p:spTree>
    <p:extLst>
      <p:ext uri="{BB962C8B-B14F-4D97-AF65-F5344CB8AC3E}">
        <p14:creationId xmlns:p14="http://schemas.microsoft.com/office/powerpoint/2010/main" val="86632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A468B3-058F-4DDE-9989-48DBD6F8D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10EFE4B-F4D8-4BE3-AF4A-A33CF6429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08338B-CF48-449E-8773-FA4543A2C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7352A-7A2F-4F5F-8F0D-6A07F1FF1818}" type="datetimeFigureOut">
              <a:rPr lang="ru-RU" smtClean="0"/>
              <a:t>19.10.2020</a:t>
            </a:fld>
            <a:endParaRPr lang="ru-RU"/>
          </a:p>
        </p:txBody>
      </p:sp>
      <p:sp>
        <p:nvSpPr>
          <p:cNvPr id="5" name="Нижний колонтитул 4">
            <a:extLst>
              <a:ext uri="{FF2B5EF4-FFF2-40B4-BE49-F238E27FC236}">
                <a16:creationId xmlns:a16="http://schemas.microsoft.com/office/drawing/2014/main" id="{4A0AE5FF-371D-4AAD-95B7-A1A357245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D18C2C8-6FD8-4103-B7D2-53F8EFC50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BDF8D-BC62-4B2F-B539-67C1D522B862}" type="slidenum">
              <a:rPr lang="ru-RU" smtClean="0"/>
              <a:t>‹#›</a:t>
            </a:fld>
            <a:endParaRPr lang="ru-RU"/>
          </a:p>
        </p:txBody>
      </p:sp>
    </p:spTree>
    <p:extLst>
      <p:ext uri="{BB962C8B-B14F-4D97-AF65-F5344CB8AC3E}">
        <p14:creationId xmlns:p14="http://schemas.microsoft.com/office/powerpoint/2010/main" val="116309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A7F5DD-C66D-4BE2-B67F-F2EAB3A503A2}"/>
              </a:ext>
            </a:extLst>
          </p:cNvPr>
          <p:cNvSpPr>
            <a:spLocks noGrp="1"/>
          </p:cNvSpPr>
          <p:nvPr>
            <p:ph type="title"/>
          </p:nvPr>
        </p:nvSpPr>
        <p:spPr/>
        <p:txBody>
          <a:bodyPr/>
          <a:lstStyle/>
          <a:p>
            <a:r>
              <a:rPr lang="ru-RU" dirty="0"/>
              <a:t>1. Определите последовательность событий:</a:t>
            </a:r>
          </a:p>
        </p:txBody>
      </p:sp>
      <p:sp>
        <p:nvSpPr>
          <p:cNvPr id="3" name="Объект 2">
            <a:extLst>
              <a:ext uri="{FF2B5EF4-FFF2-40B4-BE49-F238E27FC236}">
                <a16:creationId xmlns:a16="http://schemas.microsoft.com/office/drawing/2014/main" id="{6885F3F1-E660-4F83-B156-590BFFAD147C}"/>
              </a:ext>
            </a:extLst>
          </p:cNvPr>
          <p:cNvSpPr>
            <a:spLocks noGrp="1"/>
          </p:cNvSpPr>
          <p:nvPr>
            <p:ph idx="1"/>
          </p:nvPr>
        </p:nvSpPr>
        <p:spPr/>
        <p:txBody>
          <a:bodyPr/>
          <a:lstStyle/>
          <a:p>
            <a:r>
              <a:rPr lang="ru-RU" dirty="0"/>
              <a:t>1.Провозглашение Виктора Эммануила королем Италии</a:t>
            </a:r>
          </a:p>
          <a:p>
            <a:r>
              <a:rPr lang="ru-RU" dirty="0"/>
              <a:t>2.восстание крестьян на Сицилии</a:t>
            </a:r>
          </a:p>
          <a:p>
            <a:r>
              <a:rPr lang="ru-RU" dirty="0"/>
              <a:t>3.начало похода «тысячи» Дж. Гарибальди</a:t>
            </a:r>
          </a:p>
          <a:p>
            <a:r>
              <a:rPr lang="ru-RU" dirty="0"/>
              <a:t>4.Назначение </a:t>
            </a:r>
            <a:r>
              <a:rPr lang="ru-RU" dirty="0" err="1"/>
              <a:t>Кавура</a:t>
            </a:r>
            <a:r>
              <a:rPr lang="ru-RU" dirty="0"/>
              <a:t> К. премьер-министром Сардинского королевства</a:t>
            </a:r>
          </a:p>
          <a:p>
            <a:r>
              <a:rPr lang="ru-RU" dirty="0"/>
              <a:t>5.Провозглашение Рима столицей Италии</a:t>
            </a:r>
          </a:p>
        </p:txBody>
      </p:sp>
    </p:spTree>
    <p:extLst>
      <p:ext uri="{BB962C8B-B14F-4D97-AF65-F5344CB8AC3E}">
        <p14:creationId xmlns:p14="http://schemas.microsoft.com/office/powerpoint/2010/main" val="314256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41672A-53D4-4DD5-857B-8C09780FEFAC}"/>
              </a:ext>
            </a:extLst>
          </p:cNvPr>
          <p:cNvSpPr>
            <a:spLocks noGrp="1"/>
          </p:cNvSpPr>
          <p:nvPr>
            <p:ph type="title"/>
          </p:nvPr>
        </p:nvSpPr>
        <p:spPr/>
        <p:txBody>
          <a:bodyPr/>
          <a:lstStyle/>
          <a:p>
            <a:r>
              <a:rPr lang="ru-RU" dirty="0"/>
              <a:t>Определите повод к началу войны?</a:t>
            </a:r>
          </a:p>
        </p:txBody>
      </p:sp>
      <p:pic>
        <p:nvPicPr>
          <p:cNvPr id="5" name="Объект 4">
            <a:extLst>
              <a:ext uri="{FF2B5EF4-FFF2-40B4-BE49-F238E27FC236}">
                <a16:creationId xmlns:a16="http://schemas.microsoft.com/office/drawing/2014/main" id="{E1118840-3230-47AA-9783-59A4D4BD6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8273" y="1978025"/>
            <a:ext cx="4344653" cy="4351338"/>
          </a:xfrm>
        </p:spPr>
      </p:pic>
    </p:spTree>
    <p:extLst>
      <p:ext uri="{BB962C8B-B14F-4D97-AF65-F5344CB8AC3E}">
        <p14:creationId xmlns:p14="http://schemas.microsoft.com/office/powerpoint/2010/main" val="88273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5A86F-F55E-4967-81C7-C395EC6D46A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378E7A3A-C9E3-4C61-A10B-7F7B797D7C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040" y="0"/>
            <a:ext cx="10881360" cy="6858000"/>
          </a:xfrm>
        </p:spPr>
      </p:pic>
    </p:spTree>
    <p:extLst>
      <p:ext uri="{BB962C8B-B14F-4D97-AF65-F5344CB8AC3E}">
        <p14:creationId xmlns:p14="http://schemas.microsoft.com/office/powerpoint/2010/main" val="353888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6365F-CA14-4785-A0C9-2A13DC3D9D89}"/>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id="{6CAEB2DD-3552-4059-81B9-D321705D77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0"/>
            <a:ext cx="11323320" cy="6858000"/>
          </a:xfrm>
        </p:spPr>
      </p:pic>
    </p:spTree>
    <p:extLst>
      <p:ext uri="{BB962C8B-B14F-4D97-AF65-F5344CB8AC3E}">
        <p14:creationId xmlns:p14="http://schemas.microsoft.com/office/powerpoint/2010/main" val="41993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8E4E37-2EE6-454C-8012-40830BC62B19}"/>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DC6C0076-420D-4214-B122-0FFE72B4D1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 y="0"/>
            <a:ext cx="11612880" cy="6858000"/>
          </a:xfrm>
        </p:spPr>
      </p:pic>
    </p:spTree>
    <p:extLst>
      <p:ext uri="{BB962C8B-B14F-4D97-AF65-F5344CB8AC3E}">
        <p14:creationId xmlns:p14="http://schemas.microsoft.com/office/powerpoint/2010/main" val="257705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D669A-CFCC-495C-8C5E-FC93436E4360}"/>
              </a:ext>
            </a:extLst>
          </p:cNvPr>
          <p:cNvSpPr>
            <a:spLocks noGrp="1"/>
          </p:cNvSpPr>
          <p:nvPr>
            <p:ph type="title"/>
          </p:nvPr>
        </p:nvSpPr>
        <p:spPr/>
        <p:txBody>
          <a:bodyPr>
            <a:normAutofit fontScale="90000"/>
          </a:bodyPr>
          <a:lstStyle/>
          <a:p>
            <a:r>
              <a:rPr lang="ru-RU" dirty="0"/>
              <a:t>Парижская коммуна. Самостоятельно прочтите текст учебника и ответьте на вопрос:</a:t>
            </a:r>
          </a:p>
        </p:txBody>
      </p:sp>
      <p:sp>
        <p:nvSpPr>
          <p:cNvPr id="3" name="Объект 2">
            <a:extLst>
              <a:ext uri="{FF2B5EF4-FFF2-40B4-BE49-F238E27FC236}">
                <a16:creationId xmlns:a16="http://schemas.microsoft.com/office/drawing/2014/main" id="{39137A2A-406D-4C63-A962-814A8D99A218}"/>
              </a:ext>
            </a:extLst>
          </p:cNvPr>
          <p:cNvSpPr>
            <a:spLocks noGrp="1"/>
          </p:cNvSpPr>
          <p:nvPr>
            <p:ph idx="1"/>
          </p:nvPr>
        </p:nvSpPr>
        <p:spPr/>
        <p:txBody>
          <a:bodyPr/>
          <a:lstStyle/>
          <a:p>
            <a:r>
              <a:rPr lang="ru-RU" dirty="0"/>
              <a:t>В исторической науке нет однозначной оценки Парижской коммуны. Для одних это жестокий бунт, для других великий подвиг, праздник справедливости и демократии. Как Вы оцениваете эти мероприятия?</a:t>
            </a:r>
          </a:p>
        </p:txBody>
      </p:sp>
      <p:pic>
        <p:nvPicPr>
          <p:cNvPr id="5" name="Рисунок 4">
            <a:extLst>
              <a:ext uri="{FF2B5EF4-FFF2-40B4-BE49-F238E27FC236}">
                <a16:creationId xmlns:a16="http://schemas.microsoft.com/office/drawing/2014/main" id="{C80C29B5-1947-47AE-A359-0DD49A52A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472" y="3820859"/>
            <a:ext cx="3358896" cy="2356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48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85D16F-5656-4717-B5E3-DE6EA29689DF}"/>
              </a:ext>
            </a:extLst>
          </p:cNvPr>
          <p:cNvSpPr>
            <a:spLocks noGrp="1"/>
          </p:cNvSpPr>
          <p:nvPr>
            <p:ph type="title"/>
          </p:nvPr>
        </p:nvSpPr>
        <p:spPr>
          <a:xfrm>
            <a:off x="838200" y="365125"/>
            <a:ext cx="10515600" cy="1646555"/>
          </a:xfrm>
        </p:spPr>
        <p:txBody>
          <a:bodyPr>
            <a:normAutofit fontScale="90000"/>
          </a:bodyPr>
          <a:lstStyle/>
          <a:p>
            <a:r>
              <a:rPr lang="ru-RU" dirty="0"/>
              <a:t>2.Отметьте цифрами «1», характерные для объединения Италии, «2»-Германии, «3»-характерные для обеих стран</a:t>
            </a:r>
          </a:p>
        </p:txBody>
      </p:sp>
      <p:sp>
        <p:nvSpPr>
          <p:cNvPr id="3" name="Объект 2">
            <a:extLst>
              <a:ext uri="{FF2B5EF4-FFF2-40B4-BE49-F238E27FC236}">
                <a16:creationId xmlns:a16="http://schemas.microsoft.com/office/drawing/2014/main" id="{DB3F0B2F-9234-4500-8AA9-666369565E5C}"/>
              </a:ext>
            </a:extLst>
          </p:cNvPr>
          <p:cNvSpPr>
            <a:spLocks noGrp="1"/>
          </p:cNvSpPr>
          <p:nvPr>
            <p:ph idx="1"/>
          </p:nvPr>
        </p:nvSpPr>
        <p:spPr>
          <a:xfrm>
            <a:off x="838200" y="2011679"/>
            <a:ext cx="10515600" cy="4165283"/>
          </a:xfrm>
        </p:spPr>
        <p:txBody>
          <a:bodyPr/>
          <a:lstStyle/>
          <a:p>
            <a:r>
              <a:rPr lang="ru-RU" dirty="0"/>
              <a:t>1. Объединение «железом  кровью»</a:t>
            </a:r>
          </a:p>
          <a:p>
            <a:r>
              <a:rPr lang="ru-RU" dirty="0"/>
              <a:t>2.Большая роль народных масс в объединении страны</a:t>
            </a:r>
          </a:p>
          <a:p>
            <a:r>
              <a:rPr lang="ru-RU" dirty="0"/>
              <a:t>3.Борьба со светской властью церкви</a:t>
            </a:r>
          </a:p>
          <a:p>
            <a:r>
              <a:rPr lang="ru-RU" dirty="0"/>
              <a:t>4.Создани единого государства под властью монарха </a:t>
            </a:r>
          </a:p>
          <a:p>
            <a:r>
              <a:rPr lang="ru-RU" dirty="0"/>
              <a:t>5. Противодействие процессу объединения со стороны Австрии</a:t>
            </a:r>
          </a:p>
          <a:p>
            <a:r>
              <a:rPr lang="ru-RU" dirty="0"/>
              <a:t>6.Помощь иностранных войск в борьбе за объединение страны</a:t>
            </a:r>
          </a:p>
          <a:p>
            <a:r>
              <a:rPr lang="ru-RU" dirty="0"/>
              <a:t>7. Федеративный характер объединённого государства</a:t>
            </a:r>
          </a:p>
          <a:p>
            <a:endParaRPr lang="ru-RU" dirty="0"/>
          </a:p>
        </p:txBody>
      </p:sp>
    </p:spTree>
    <p:extLst>
      <p:ext uri="{BB962C8B-B14F-4D97-AF65-F5344CB8AC3E}">
        <p14:creationId xmlns:p14="http://schemas.microsoft.com/office/powerpoint/2010/main" val="330762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25817A-3574-400C-AE9E-0E2D51D68A18}"/>
              </a:ext>
            </a:extLst>
          </p:cNvPr>
          <p:cNvSpPr>
            <a:spLocks noGrp="1"/>
          </p:cNvSpPr>
          <p:nvPr>
            <p:ph type="title"/>
          </p:nvPr>
        </p:nvSpPr>
        <p:spPr/>
        <p:txBody>
          <a:bodyPr/>
          <a:lstStyle/>
          <a:p>
            <a:pPr algn="ctr"/>
            <a:r>
              <a:rPr lang="ru-RU" dirty="0"/>
              <a:t>Франко-прусская война 1870-1871 гг.</a:t>
            </a:r>
          </a:p>
        </p:txBody>
      </p:sp>
      <p:pic>
        <p:nvPicPr>
          <p:cNvPr id="5" name="Объект 4">
            <a:extLst>
              <a:ext uri="{FF2B5EF4-FFF2-40B4-BE49-F238E27FC236}">
                <a16:creationId xmlns:a16="http://schemas.microsoft.com/office/drawing/2014/main" id="{60E249BF-109A-41C0-BCFA-F8D32501F2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418" y="1690688"/>
            <a:ext cx="6943581" cy="386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5F71E91C-5443-4C88-91B5-2863ADAF6851}"/>
              </a:ext>
            </a:extLst>
          </p:cNvPr>
          <p:cNvSpPr txBox="1"/>
          <p:nvPr/>
        </p:nvSpPr>
        <p:spPr>
          <a:xfrm>
            <a:off x="6655190" y="6031210"/>
            <a:ext cx="4698610" cy="1200329"/>
          </a:xfrm>
          <a:prstGeom prst="rect">
            <a:avLst/>
          </a:prstGeom>
          <a:noFill/>
        </p:spPr>
        <p:txBody>
          <a:bodyPr wrap="square" rtlCol="0">
            <a:spAutoFit/>
          </a:bodyPr>
          <a:lstStyle/>
          <a:p>
            <a:pPr algn="ctr"/>
            <a:r>
              <a:rPr lang="ru-RU" dirty="0"/>
              <a:t>Подготовила: учитель истории и обществознания МАОУ СОШ №1, г. Арамиль: </a:t>
            </a:r>
            <a:r>
              <a:rPr lang="ru-RU" i="1" dirty="0"/>
              <a:t>Титова Мария Александровна</a:t>
            </a:r>
          </a:p>
          <a:p>
            <a:endParaRPr lang="ru-RU" dirty="0"/>
          </a:p>
        </p:txBody>
      </p:sp>
    </p:spTree>
    <p:extLst>
      <p:ext uri="{BB962C8B-B14F-4D97-AF65-F5344CB8AC3E}">
        <p14:creationId xmlns:p14="http://schemas.microsoft.com/office/powerpoint/2010/main" val="38303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4CF03B-D7DC-4651-BB64-B4C8ABAB7A25}"/>
              </a:ext>
            </a:extLst>
          </p:cNvPr>
          <p:cNvSpPr>
            <a:spLocks noGrp="1"/>
          </p:cNvSpPr>
          <p:nvPr>
            <p:ph type="title"/>
          </p:nvPr>
        </p:nvSpPr>
        <p:spPr/>
        <p:txBody>
          <a:bodyPr/>
          <a:lstStyle/>
          <a:p>
            <a:r>
              <a:rPr lang="ru-RU" dirty="0"/>
              <a:t>Задание: Прочитать документы, определить причины войны:</a:t>
            </a:r>
          </a:p>
        </p:txBody>
      </p:sp>
      <p:sp>
        <p:nvSpPr>
          <p:cNvPr id="3" name="Объект 2">
            <a:extLst>
              <a:ext uri="{FF2B5EF4-FFF2-40B4-BE49-F238E27FC236}">
                <a16:creationId xmlns:a16="http://schemas.microsoft.com/office/drawing/2014/main" id="{18A26AAD-A0E0-4374-957C-B21869C0A86B}"/>
              </a:ext>
            </a:extLst>
          </p:cNvPr>
          <p:cNvSpPr>
            <a:spLocks noGrp="1"/>
          </p:cNvSpPr>
          <p:nvPr>
            <p:ph idx="1"/>
          </p:nvPr>
        </p:nvSpPr>
        <p:spPr>
          <a:xfrm>
            <a:off x="838200" y="1825624"/>
            <a:ext cx="10515600" cy="4856529"/>
          </a:xfrm>
        </p:spPr>
        <p:txBody>
          <a:bodyPr>
            <a:normAutofit fontScale="85000" lnSpcReduction="20000"/>
          </a:bodyPr>
          <a:lstStyle/>
          <a:p>
            <a:r>
              <a:rPr lang="ru-RU" dirty="0"/>
              <a:t>Отто фон Бисмарк: </a:t>
            </a:r>
            <a:br>
              <a:rPr lang="ru-RU" dirty="0"/>
            </a:br>
            <a:r>
              <a:rPr lang="ru-RU" dirty="0"/>
              <a:t>«Я был твердо уверен, что на пути к нашему дальнейшему национальному развитию, как интенсивному, так и экстенсивному – по ту сторону Майна, неизбежно придется вести войну с Францией и что в нашей внешней и внутренней политике мы ни при каких условиях не должны упускать из виду этой возможности. Луи Наполеон</a:t>
            </a:r>
            <a:r>
              <a:rPr lang="ru-RU" baseline="30000" dirty="0"/>
              <a:t>1</a:t>
            </a:r>
            <a:r>
              <a:rPr lang="ru-RU" dirty="0"/>
              <a:t> не только не видел никакой опасности для Франции в некотором расширении Пруссии в северной Германии, но считал это даже средством против объединения и национального развития Германии. Он полагал, что ее непрусские составные части будут тогда сильнее ощущать потребность в защите Франции. У него были связанные с Рейнским союзом реминисценции</a:t>
            </a:r>
            <a:r>
              <a:rPr lang="ru-RU" baseline="30000" dirty="0"/>
              <a:t>2</a:t>
            </a:r>
            <a:r>
              <a:rPr lang="ru-RU" dirty="0"/>
              <a:t>, и он стремился воспрепятствовать развитию в направлении единой Германии... Я был убежден... что единая Германия – лишь вопрос времени и что Северогерманский союз только первый этап на пути к его разрешению, но что вместе с тем не следует слишком рано пытаться вводить в надлежащие рамки враждебное отношение Франции... Я не сомневался, что германо-французскую войну придется вести до того, как осуществится построение единой Германии.»</a:t>
            </a:r>
          </a:p>
        </p:txBody>
      </p:sp>
    </p:spTree>
    <p:extLst>
      <p:ext uri="{BB962C8B-B14F-4D97-AF65-F5344CB8AC3E}">
        <p14:creationId xmlns:p14="http://schemas.microsoft.com/office/powerpoint/2010/main" val="125865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48000" b="-48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2C41D0-D48D-415F-95AD-FF7EE0C33D08}"/>
              </a:ext>
            </a:extLst>
          </p:cNvPr>
          <p:cNvSpPr>
            <a:spLocks noGrp="1"/>
          </p:cNvSpPr>
          <p:nvPr>
            <p:ph type="title"/>
          </p:nvPr>
        </p:nvSpPr>
        <p:spPr/>
        <p:txBody>
          <a:bodyPr/>
          <a:lstStyle/>
          <a:p>
            <a:r>
              <a:rPr lang="ru-RU" dirty="0"/>
              <a:t>Дипломат граф </a:t>
            </a:r>
            <a:r>
              <a:rPr lang="ru-RU" dirty="0" err="1"/>
              <a:t>Витцум</a:t>
            </a:r>
            <a:r>
              <a:rPr lang="ru-RU" dirty="0"/>
              <a:t>:</a:t>
            </a:r>
          </a:p>
        </p:txBody>
      </p:sp>
      <p:sp>
        <p:nvSpPr>
          <p:cNvPr id="3" name="Объект 2">
            <a:extLst>
              <a:ext uri="{FF2B5EF4-FFF2-40B4-BE49-F238E27FC236}">
                <a16:creationId xmlns:a16="http://schemas.microsoft.com/office/drawing/2014/main" id="{BD840CC3-E475-49F1-8D27-170525B0DDF0}"/>
              </a:ext>
            </a:extLst>
          </p:cNvPr>
          <p:cNvSpPr>
            <a:spLocks noGrp="1"/>
          </p:cNvSpPr>
          <p:nvPr>
            <p:ph idx="1"/>
          </p:nvPr>
        </p:nvSpPr>
        <p:spPr>
          <a:xfrm>
            <a:off x="838200" y="1539240"/>
            <a:ext cx="10515600" cy="5654040"/>
          </a:xfrm>
        </p:spPr>
        <p:txBody>
          <a:bodyPr>
            <a:normAutofit fontScale="62500" lnSpcReduction="20000"/>
          </a:bodyPr>
          <a:lstStyle/>
          <a:p>
            <a:r>
              <a:rPr lang="ru-RU" sz="4000" dirty="0"/>
              <a:t>«Нет ничего более омерзительного и вместе с тем поучительною, чем зрелище, которое за последние шесть месяцев представляет Франция; нет ничего более трудного, чем дать определение этой странной ситуации. «Мы находимся в стадии революции, мы идем навстречу неизвестности», – слышится со всех сторон... Если император Наполеон отвечает или воображает, что отвечает за порядок на улице, то невозможно строить себе иллюзию насчет беспорядка, царящею и умах... Государь сам не отдает себе, кажется, отчета в этом. Ом хвалится тем, что руководит движением, вызванным уступками</a:t>
            </a:r>
            <a:r>
              <a:rPr lang="ru-RU" sz="4000" baseline="30000" dirty="0"/>
              <a:t>1</a:t>
            </a:r>
            <a:r>
              <a:rPr lang="ru-RU" sz="4000" dirty="0"/>
              <a:t>, на которые, как он выражается, он пошел по </a:t>
            </a:r>
            <a:r>
              <a:rPr lang="ru-RU" sz="4000" dirty="0" err="1"/>
              <a:t>собстненпой</a:t>
            </a:r>
            <a:r>
              <a:rPr lang="ru-RU" sz="4000" dirty="0"/>
              <a:t> воле. Он смотрит на это как на простой опыт, предпринятый для того, чтобы затем вернуться назад и восстановить, когда ему заблагорассудится, свою открытую диктатуру... Он окружает себя министрами, которые не пользуются ни его доверием, ни доверием нации... Как выйти из этого хаоса, который, грозит поглотить вместе с властью Наполеона III основы монархического порядка в Европе?.. Сколько бы мы ни искали выхода, есть только одно средство: война...»</a:t>
            </a:r>
            <a:br>
              <a:rPr lang="ru-RU" dirty="0"/>
            </a:br>
            <a:endParaRPr lang="ru-RU" dirty="0"/>
          </a:p>
        </p:txBody>
      </p:sp>
    </p:spTree>
    <p:extLst>
      <p:ext uri="{BB962C8B-B14F-4D97-AF65-F5344CB8AC3E}">
        <p14:creationId xmlns:p14="http://schemas.microsoft.com/office/powerpoint/2010/main" val="106644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C11494-4A2D-4AF9-B8CC-5380946E9A85}"/>
              </a:ext>
            </a:extLst>
          </p:cNvPr>
          <p:cNvSpPr>
            <a:spLocks noGrp="1"/>
          </p:cNvSpPr>
          <p:nvPr>
            <p:ph type="title"/>
          </p:nvPr>
        </p:nvSpPr>
        <p:spPr/>
        <p:txBody>
          <a:bodyPr>
            <a:normAutofit fontScale="90000"/>
          </a:bodyPr>
          <a:lstStyle/>
          <a:p>
            <a:r>
              <a:rPr lang="ru-RU" dirty="0"/>
              <a:t>Мнение Наполеона III о готовности Франции к войне:</a:t>
            </a:r>
            <a:br>
              <a:rPr lang="ru-RU" dirty="0"/>
            </a:br>
            <a:endParaRPr lang="ru-RU" dirty="0"/>
          </a:p>
        </p:txBody>
      </p:sp>
      <p:sp>
        <p:nvSpPr>
          <p:cNvPr id="3" name="Объект 2">
            <a:extLst>
              <a:ext uri="{FF2B5EF4-FFF2-40B4-BE49-F238E27FC236}">
                <a16:creationId xmlns:a16="http://schemas.microsoft.com/office/drawing/2014/main" id="{7A485BAB-21B4-4DA2-97A3-0BB9A6730D42}"/>
              </a:ext>
            </a:extLst>
          </p:cNvPr>
          <p:cNvSpPr>
            <a:spLocks noGrp="1"/>
          </p:cNvSpPr>
          <p:nvPr>
            <p:ph idx="1"/>
          </p:nvPr>
        </p:nvSpPr>
        <p:spPr>
          <a:xfrm>
            <a:off x="838200" y="1825624"/>
            <a:ext cx="10515600" cy="5230495"/>
          </a:xfrm>
        </p:spPr>
        <p:txBody>
          <a:bodyPr/>
          <a:lstStyle/>
          <a:p>
            <a:pPr marL="0" indent="0">
              <a:buNone/>
            </a:pPr>
            <a:r>
              <a:rPr lang="ru-RU" dirty="0"/>
              <a:t>«...Военная мощь Франции достигла необходимого развития... ее военные ресурсы находятся на высоком уровне, соответствующем ее мировому предназначению... Численность войск, находящихся под ружьем, не уступает их численности при предшествующих режимах... При этом наше вооружение усовершенствовано, наши арсеналы и склады полны, наши резервы обучены: мобильная гвардия организуется, наш флот преобразован, наши крепости находятся в хорошем состоянии...»</a:t>
            </a:r>
          </a:p>
        </p:txBody>
      </p:sp>
    </p:spTree>
    <p:extLst>
      <p:ext uri="{BB962C8B-B14F-4D97-AF65-F5344CB8AC3E}">
        <p14:creationId xmlns:p14="http://schemas.microsoft.com/office/powerpoint/2010/main" val="275090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CE76B9-D7EE-42E5-8C16-7E172BF7C754}"/>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7335645F-61FD-4871-896A-F468BF175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spTree>
    <p:extLst>
      <p:ext uri="{BB962C8B-B14F-4D97-AF65-F5344CB8AC3E}">
        <p14:creationId xmlns:p14="http://schemas.microsoft.com/office/powerpoint/2010/main" val="38548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880E2-140C-47D9-962E-A27E2DAFD27E}"/>
              </a:ext>
            </a:extLst>
          </p:cNvPr>
          <p:cNvSpPr>
            <a:spLocks noGrp="1"/>
          </p:cNvSpPr>
          <p:nvPr>
            <p:ph type="title"/>
          </p:nvPr>
        </p:nvSpPr>
        <p:spPr>
          <a:xfrm>
            <a:off x="838200" y="365125"/>
            <a:ext cx="10515600" cy="2713355"/>
          </a:xfrm>
        </p:spPr>
        <p:txBody>
          <a:bodyPr>
            <a:normAutofit fontScale="90000"/>
          </a:bodyPr>
          <a:lstStyle/>
          <a:p>
            <a:r>
              <a:rPr lang="ru-RU" dirty="0"/>
              <a:t>Оцените готовность Франции к войне . Прочитайте документ на </a:t>
            </a:r>
            <a:r>
              <a:rPr lang="ru-RU" dirty="0" err="1"/>
              <a:t>стр</a:t>
            </a:r>
            <a:r>
              <a:rPr lang="ru-RU" dirty="0"/>
              <a:t> 145. Соответствовали ли слова Наполеона о состоянии армии действительному положению вещей?</a:t>
            </a:r>
          </a:p>
        </p:txBody>
      </p:sp>
      <p:pic>
        <p:nvPicPr>
          <p:cNvPr id="5" name="Объект 4">
            <a:extLst>
              <a:ext uri="{FF2B5EF4-FFF2-40B4-BE49-F238E27FC236}">
                <a16:creationId xmlns:a16="http://schemas.microsoft.com/office/drawing/2014/main" id="{C646B33F-F7AA-48C3-BE5E-3331852A1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1600" y="3292158"/>
            <a:ext cx="3593120" cy="239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91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DC8510-6C29-4BC9-B719-7178A1CCAB2B}"/>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C97A8BC7-C310-4470-873C-AC3A66872E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 y="0"/>
            <a:ext cx="11186160" cy="6659880"/>
          </a:xfrm>
        </p:spPr>
      </p:pic>
    </p:spTree>
    <p:extLst>
      <p:ext uri="{BB962C8B-B14F-4D97-AF65-F5344CB8AC3E}">
        <p14:creationId xmlns:p14="http://schemas.microsoft.com/office/powerpoint/2010/main" val="39219929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687</Words>
  <Application>Microsoft Office PowerPoint</Application>
  <PresentationFormat>Широкоэкранный</PresentationFormat>
  <Paragraphs>26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1. Определите последовательность событий:</vt:lpstr>
      <vt:lpstr>2.Отметьте цифрами «1», характерные для объединения Италии, «2»-Германии, «3»-характерные для обеих стран</vt:lpstr>
      <vt:lpstr>Франко-прусская война 1870-1871 гг.</vt:lpstr>
      <vt:lpstr>Задание: Прочитать документы, определить причины войны:</vt:lpstr>
      <vt:lpstr>Дипломат граф Витцум:</vt:lpstr>
      <vt:lpstr>Мнение Наполеона III о готовности Франции к войне: </vt:lpstr>
      <vt:lpstr>Презентация PowerPoint</vt:lpstr>
      <vt:lpstr>Оцените готовность Франции к войне . Прочитайте документ на стр 145. Соответствовали ли слова Наполеона о состоянии армии действительному положению вещей?</vt:lpstr>
      <vt:lpstr>Презентация PowerPoint</vt:lpstr>
      <vt:lpstr>Определите повод к началу войны?</vt:lpstr>
      <vt:lpstr>Презентация PowerPoint</vt:lpstr>
      <vt:lpstr>Презентация PowerPoint</vt:lpstr>
      <vt:lpstr>Презентация PowerPoint</vt:lpstr>
      <vt:lpstr>Парижская коммуна. Самостоятельно прочтите текст учебника и ответьте на вопрос: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Определите последовательность событий:</dc:title>
  <dc:creator>Пользователь</dc:creator>
  <cp:lastModifiedBy>Пользователь</cp:lastModifiedBy>
  <cp:revision>8</cp:revision>
  <dcterms:created xsi:type="dcterms:W3CDTF">2020-10-15T15:01:53Z</dcterms:created>
  <dcterms:modified xsi:type="dcterms:W3CDTF">2020-10-19T13:21:56Z</dcterms:modified>
</cp:coreProperties>
</file>